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81" r:id="rId4"/>
    <p:sldId id="261" r:id="rId5"/>
    <p:sldId id="263" r:id="rId6"/>
    <p:sldId id="267" r:id="rId7"/>
    <p:sldId id="268" r:id="rId8"/>
    <p:sldId id="269" r:id="rId9"/>
    <p:sldId id="270" r:id="rId10"/>
    <p:sldId id="271" r:id="rId11"/>
    <p:sldId id="273" r:id="rId12"/>
    <p:sldId id="283" r:id="rId13"/>
    <p:sldId id="284" r:id="rId14"/>
    <p:sldId id="27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0"/>
    <p:restoredTop sz="94673"/>
  </p:normalViewPr>
  <p:slideViewPr>
    <p:cSldViewPr snapToGrid="0">
      <p:cViewPr varScale="1">
        <p:scale>
          <a:sx n="59" d="100"/>
          <a:sy n="59" d="100"/>
        </p:scale>
        <p:origin x="9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79F6A-6FCC-4FF1-8AB5-19DA9D01AADB}"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45DFE7B2-F1CB-4E7B-8B6F-535C77DD2CD6}">
      <dgm:prSet phldrT="[Texte]" custT="1"/>
      <dgm:spPr>
        <a:ln>
          <a:solidFill>
            <a:srgbClr val="002060"/>
          </a:solidFill>
        </a:ln>
      </dgm:spPr>
      <dgm:t>
        <a:bodyPr/>
        <a:lstStyle/>
        <a:p>
          <a:r>
            <a:rPr lang="fr-FR" sz="1800" b="1" dirty="0">
              <a:solidFill>
                <a:srgbClr val="002060"/>
              </a:solidFill>
            </a:rPr>
            <a:t>Chiffre d’affaires, Valeur Ajoutée, Production, investissement </a:t>
          </a:r>
        </a:p>
      </dgm:t>
    </dgm:pt>
    <dgm:pt modelId="{7A960A23-5E6B-4DF1-AFEC-9A91049F89A1}" type="parTrans" cxnId="{42CA0817-8BA5-4281-900B-7ABDF7CE6966}">
      <dgm:prSet/>
      <dgm:spPr/>
      <dgm:t>
        <a:bodyPr/>
        <a:lstStyle/>
        <a:p>
          <a:endParaRPr lang="fr-FR" sz="1800" b="1"/>
        </a:p>
      </dgm:t>
    </dgm:pt>
    <dgm:pt modelId="{0B19138A-0FB3-42E5-85B2-A02A95B03378}" type="sibTrans" cxnId="{42CA0817-8BA5-4281-900B-7ABDF7CE6966}">
      <dgm:prSet/>
      <dgm:spPr/>
      <dgm:t>
        <a:bodyPr/>
        <a:lstStyle/>
        <a:p>
          <a:endParaRPr lang="fr-FR" sz="1800" b="1"/>
        </a:p>
      </dgm:t>
    </dgm:pt>
    <dgm:pt modelId="{73929E0D-8A20-4428-BDC6-FF86F819010F}">
      <dgm:prSet phldrT="[Texte]" custT="1"/>
      <dgm:spPr>
        <a:ln>
          <a:solidFill>
            <a:srgbClr val="00206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a:solidFill>
                <a:srgbClr val="002060"/>
              </a:solidFill>
            </a:rPr>
            <a:t>Profils sectoriels et régionaux de l’industrie</a:t>
          </a:r>
        </a:p>
      </dgm:t>
    </dgm:pt>
    <dgm:pt modelId="{BE4039CE-8AB6-471C-9D59-3C3F95546506}" type="parTrans" cxnId="{FFAF7F16-7390-4A98-B35C-35D7CB786E69}">
      <dgm:prSet/>
      <dgm:spPr/>
      <dgm:t>
        <a:bodyPr/>
        <a:lstStyle/>
        <a:p>
          <a:endParaRPr lang="fr-FR" sz="1800" b="1"/>
        </a:p>
      </dgm:t>
    </dgm:pt>
    <dgm:pt modelId="{107CC6E5-F380-4B13-9F44-372985B65A06}" type="sibTrans" cxnId="{FFAF7F16-7390-4A98-B35C-35D7CB786E69}">
      <dgm:prSet/>
      <dgm:spPr/>
      <dgm:t>
        <a:bodyPr/>
        <a:lstStyle/>
        <a:p>
          <a:endParaRPr lang="fr-FR" sz="1800" b="1"/>
        </a:p>
      </dgm:t>
    </dgm:pt>
    <dgm:pt modelId="{FFFEFD25-4831-4E1E-A1FC-2423168BACAB}">
      <dgm:prSet phldrT="[Texte]" custT="1"/>
      <dgm:spPr>
        <a:ln>
          <a:solidFill>
            <a:srgbClr val="002060"/>
          </a:solidFill>
        </a:ln>
      </dgm:spPr>
      <dgm:t>
        <a:bodyPr/>
        <a:lstStyle/>
        <a:p>
          <a:r>
            <a:rPr lang="fr-FR" sz="1800" b="1" dirty="0">
              <a:solidFill>
                <a:srgbClr val="002060"/>
              </a:solidFill>
            </a:rPr>
            <a:t> Analyse de l’emploi et de la parité dans le secteur industriel</a:t>
          </a:r>
        </a:p>
      </dgm:t>
    </dgm:pt>
    <dgm:pt modelId="{F53643CB-F9C5-47DF-9854-44610FA811AE}" type="parTrans" cxnId="{918A74A8-4272-4E49-AE14-D7C0681254C3}">
      <dgm:prSet/>
      <dgm:spPr/>
      <dgm:t>
        <a:bodyPr/>
        <a:lstStyle/>
        <a:p>
          <a:endParaRPr lang="fr-FR" sz="1800" b="1"/>
        </a:p>
      </dgm:t>
    </dgm:pt>
    <dgm:pt modelId="{8561E330-C7A8-428C-A30D-3BD2BE0EE02A}" type="sibTrans" cxnId="{918A74A8-4272-4E49-AE14-D7C0681254C3}">
      <dgm:prSet/>
      <dgm:spPr/>
      <dgm:t>
        <a:bodyPr/>
        <a:lstStyle/>
        <a:p>
          <a:endParaRPr lang="fr-FR" sz="1800" b="1"/>
        </a:p>
      </dgm:t>
    </dgm:pt>
    <dgm:pt modelId="{A1C466C8-3925-4DF0-BD7E-CB2907EE7F64}">
      <dgm:prSet phldrT="[Texte]" custT="1"/>
      <dgm:spPr>
        <a:ln>
          <a:solidFill>
            <a:srgbClr val="002060"/>
          </a:solidFill>
        </a:ln>
      </dgm:spPr>
      <dgm:t>
        <a:bodyPr/>
        <a:lstStyle/>
        <a:p>
          <a:r>
            <a:rPr lang="fr-FR" sz="1800" b="1" dirty="0">
              <a:solidFill>
                <a:srgbClr val="002060"/>
              </a:solidFill>
            </a:rPr>
            <a:t>Poids de l’export </a:t>
          </a:r>
        </a:p>
        <a:p>
          <a:r>
            <a:rPr lang="fr-FR" sz="1800" b="1" dirty="0">
              <a:solidFill>
                <a:srgbClr val="002060"/>
              </a:solidFill>
            </a:rPr>
            <a:t>(sectoriel et régional)</a:t>
          </a:r>
        </a:p>
      </dgm:t>
    </dgm:pt>
    <dgm:pt modelId="{0D5ED697-601A-470A-92D6-B85C048594A1}" type="parTrans" cxnId="{B672620C-22CC-410D-8D80-055F87731D76}">
      <dgm:prSet/>
      <dgm:spPr/>
      <dgm:t>
        <a:bodyPr/>
        <a:lstStyle/>
        <a:p>
          <a:endParaRPr lang="fr-FR" sz="1800" b="1"/>
        </a:p>
      </dgm:t>
    </dgm:pt>
    <dgm:pt modelId="{02046DCC-910A-4160-B310-4D9F253028FC}" type="sibTrans" cxnId="{B672620C-22CC-410D-8D80-055F87731D76}">
      <dgm:prSet/>
      <dgm:spPr/>
      <dgm:t>
        <a:bodyPr/>
        <a:lstStyle/>
        <a:p>
          <a:endParaRPr lang="fr-FR" sz="1800" b="1"/>
        </a:p>
      </dgm:t>
    </dgm:pt>
    <dgm:pt modelId="{7705DFFC-550D-4A7B-9B63-D35C49AD3913}">
      <dgm:prSet phldrT="[Texte]" custT="1"/>
      <dgm:spPr>
        <a:ln>
          <a:solidFill>
            <a:srgbClr val="002060"/>
          </a:solidFill>
        </a:ln>
      </dgm:spPr>
      <dgm:t>
        <a:bodyPr/>
        <a:lstStyle/>
        <a:p>
          <a:r>
            <a:rPr lang="fr-FR" sz="1800" b="1" dirty="0">
              <a:solidFill>
                <a:srgbClr val="002060"/>
              </a:solidFill>
            </a:rPr>
            <a:t>Autres thématiques</a:t>
          </a:r>
        </a:p>
      </dgm:t>
    </dgm:pt>
    <dgm:pt modelId="{38AF0DFB-7257-460F-B915-DE844AF5C3D5}" type="parTrans" cxnId="{5868012A-C703-4E6D-AD4A-0D2E0AE0BA1B}">
      <dgm:prSet/>
      <dgm:spPr/>
      <dgm:t>
        <a:bodyPr/>
        <a:lstStyle/>
        <a:p>
          <a:endParaRPr lang="fr-FR" sz="1800" b="1"/>
        </a:p>
      </dgm:t>
    </dgm:pt>
    <dgm:pt modelId="{FCEAD084-1491-45D8-8E72-DA73CA354222}" type="sibTrans" cxnId="{5868012A-C703-4E6D-AD4A-0D2E0AE0BA1B}">
      <dgm:prSet/>
      <dgm:spPr/>
      <dgm:t>
        <a:bodyPr/>
        <a:lstStyle/>
        <a:p>
          <a:endParaRPr lang="fr-FR" sz="1800" b="1"/>
        </a:p>
      </dgm:t>
    </dgm:pt>
    <dgm:pt modelId="{77BEF3DE-AC6A-4B67-866D-D63B0A18085D}">
      <dgm:prSet phldrT="[Texte]" custT="1"/>
      <dgm:spPr>
        <a:ln>
          <a:solidFill>
            <a:srgbClr val="002060"/>
          </a:solidFill>
        </a:ln>
      </dgm:spPr>
      <dgm:t>
        <a:bodyPr/>
        <a:lstStyle/>
        <a:p>
          <a:r>
            <a:rPr lang="fr-FR" sz="1800" b="1" dirty="0">
              <a:solidFill>
                <a:srgbClr val="002060"/>
              </a:solidFill>
            </a:rPr>
            <a:t>Analyse du capital social du secteur industriel</a:t>
          </a:r>
        </a:p>
      </dgm:t>
    </dgm:pt>
    <dgm:pt modelId="{B9EE1FB2-9D4F-4862-B754-9B5A676F4068}" type="parTrans" cxnId="{94C17594-C4C1-4C06-8A2C-9DBA7BC3C2D0}">
      <dgm:prSet/>
      <dgm:spPr/>
      <dgm:t>
        <a:bodyPr/>
        <a:lstStyle/>
        <a:p>
          <a:endParaRPr lang="fr-FR"/>
        </a:p>
      </dgm:t>
    </dgm:pt>
    <dgm:pt modelId="{71574619-31BD-4E0C-90B1-0AC60B8497FE}" type="sibTrans" cxnId="{94C17594-C4C1-4C06-8A2C-9DBA7BC3C2D0}">
      <dgm:prSet/>
      <dgm:spPr/>
      <dgm:t>
        <a:bodyPr/>
        <a:lstStyle/>
        <a:p>
          <a:endParaRPr lang="fr-FR"/>
        </a:p>
      </dgm:t>
    </dgm:pt>
    <dgm:pt modelId="{0E676E54-73CF-4675-ACA9-87E5E5976DA8}" type="pres">
      <dgm:prSet presAssocID="{79679F6A-6FCC-4FF1-8AB5-19DA9D01AADB}" presName="diagram" presStyleCnt="0">
        <dgm:presLayoutVars>
          <dgm:dir/>
          <dgm:resizeHandles val="exact"/>
        </dgm:presLayoutVars>
      </dgm:prSet>
      <dgm:spPr/>
    </dgm:pt>
    <dgm:pt modelId="{39155B44-3386-4953-8388-E350C0813ED1}" type="pres">
      <dgm:prSet presAssocID="{45DFE7B2-F1CB-4E7B-8B6F-535C77DD2CD6}" presName="node" presStyleLbl="node1" presStyleIdx="0" presStyleCnt="6">
        <dgm:presLayoutVars>
          <dgm:bulletEnabled val="1"/>
        </dgm:presLayoutVars>
      </dgm:prSet>
      <dgm:spPr/>
    </dgm:pt>
    <dgm:pt modelId="{06C56999-7135-4FC1-9F91-17DCEC3545AA}" type="pres">
      <dgm:prSet presAssocID="{0B19138A-0FB3-42E5-85B2-A02A95B03378}" presName="sibTrans" presStyleCnt="0"/>
      <dgm:spPr/>
    </dgm:pt>
    <dgm:pt modelId="{3DA79F49-9C2D-442F-AEF4-16AEFF596F5C}" type="pres">
      <dgm:prSet presAssocID="{73929E0D-8A20-4428-BDC6-FF86F819010F}" presName="node" presStyleLbl="node1" presStyleIdx="1" presStyleCnt="6">
        <dgm:presLayoutVars>
          <dgm:bulletEnabled val="1"/>
        </dgm:presLayoutVars>
      </dgm:prSet>
      <dgm:spPr/>
    </dgm:pt>
    <dgm:pt modelId="{E3BBA0D5-7119-41EB-9EC4-325569366F84}" type="pres">
      <dgm:prSet presAssocID="{107CC6E5-F380-4B13-9F44-372985B65A06}" presName="sibTrans" presStyleCnt="0"/>
      <dgm:spPr/>
    </dgm:pt>
    <dgm:pt modelId="{A5E568EE-CB65-44D3-80E5-E6FAC44929A9}" type="pres">
      <dgm:prSet presAssocID="{FFFEFD25-4831-4E1E-A1FC-2423168BACAB}" presName="node" presStyleLbl="node1" presStyleIdx="2" presStyleCnt="6">
        <dgm:presLayoutVars>
          <dgm:bulletEnabled val="1"/>
        </dgm:presLayoutVars>
      </dgm:prSet>
      <dgm:spPr/>
    </dgm:pt>
    <dgm:pt modelId="{50E1EB4B-BA3A-46F7-A6A2-431E49D68068}" type="pres">
      <dgm:prSet presAssocID="{8561E330-C7A8-428C-A30D-3BD2BE0EE02A}" presName="sibTrans" presStyleCnt="0"/>
      <dgm:spPr/>
    </dgm:pt>
    <dgm:pt modelId="{7A936851-33C5-4353-8EBA-3248059D5330}" type="pres">
      <dgm:prSet presAssocID="{77BEF3DE-AC6A-4B67-866D-D63B0A18085D}" presName="node" presStyleLbl="node1" presStyleIdx="3" presStyleCnt="6">
        <dgm:presLayoutVars>
          <dgm:bulletEnabled val="1"/>
        </dgm:presLayoutVars>
      </dgm:prSet>
      <dgm:spPr/>
    </dgm:pt>
    <dgm:pt modelId="{8B5B6695-B4C8-4BB0-B1CE-4E0F259C4D34}" type="pres">
      <dgm:prSet presAssocID="{71574619-31BD-4E0C-90B1-0AC60B8497FE}" presName="sibTrans" presStyleCnt="0"/>
      <dgm:spPr/>
    </dgm:pt>
    <dgm:pt modelId="{09F19653-2F30-4D3F-9045-B308226992F2}" type="pres">
      <dgm:prSet presAssocID="{A1C466C8-3925-4DF0-BD7E-CB2907EE7F64}" presName="node" presStyleLbl="node1" presStyleIdx="4" presStyleCnt="6">
        <dgm:presLayoutVars>
          <dgm:bulletEnabled val="1"/>
        </dgm:presLayoutVars>
      </dgm:prSet>
      <dgm:spPr/>
    </dgm:pt>
    <dgm:pt modelId="{8DD1B7BA-3557-4C86-9F50-25D69E62E2F7}" type="pres">
      <dgm:prSet presAssocID="{02046DCC-910A-4160-B310-4D9F253028FC}" presName="sibTrans" presStyleCnt="0"/>
      <dgm:spPr/>
    </dgm:pt>
    <dgm:pt modelId="{D3628677-56AC-4CB1-B9A9-3B6FC8030ECF}" type="pres">
      <dgm:prSet presAssocID="{7705DFFC-550D-4A7B-9B63-D35C49AD3913}" presName="node" presStyleLbl="node1" presStyleIdx="5" presStyleCnt="6">
        <dgm:presLayoutVars>
          <dgm:bulletEnabled val="1"/>
        </dgm:presLayoutVars>
      </dgm:prSet>
      <dgm:spPr/>
    </dgm:pt>
  </dgm:ptLst>
  <dgm:cxnLst>
    <dgm:cxn modelId="{B672620C-22CC-410D-8D80-055F87731D76}" srcId="{79679F6A-6FCC-4FF1-8AB5-19DA9D01AADB}" destId="{A1C466C8-3925-4DF0-BD7E-CB2907EE7F64}" srcOrd="4" destOrd="0" parTransId="{0D5ED697-601A-470A-92D6-B85C048594A1}" sibTransId="{02046DCC-910A-4160-B310-4D9F253028FC}"/>
    <dgm:cxn modelId="{FFAF7F16-7390-4A98-B35C-35D7CB786E69}" srcId="{79679F6A-6FCC-4FF1-8AB5-19DA9D01AADB}" destId="{73929E0D-8A20-4428-BDC6-FF86F819010F}" srcOrd="1" destOrd="0" parTransId="{BE4039CE-8AB6-471C-9D59-3C3F95546506}" sibTransId="{107CC6E5-F380-4B13-9F44-372985B65A06}"/>
    <dgm:cxn modelId="{42CA0817-8BA5-4281-900B-7ABDF7CE6966}" srcId="{79679F6A-6FCC-4FF1-8AB5-19DA9D01AADB}" destId="{45DFE7B2-F1CB-4E7B-8B6F-535C77DD2CD6}" srcOrd="0" destOrd="0" parTransId="{7A960A23-5E6B-4DF1-AFEC-9A91049F89A1}" sibTransId="{0B19138A-0FB3-42E5-85B2-A02A95B03378}"/>
    <dgm:cxn modelId="{5868012A-C703-4E6D-AD4A-0D2E0AE0BA1B}" srcId="{79679F6A-6FCC-4FF1-8AB5-19DA9D01AADB}" destId="{7705DFFC-550D-4A7B-9B63-D35C49AD3913}" srcOrd="5" destOrd="0" parTransId="{38AF0DFB-7257-460F-B915-DE844AF5C3D5}" sibTransId="{FCEAD084-1491-45D8-8E72-DA73CA354222}"/>
    <dgm:cxn modelId="{F27C3A6A-60BE-4A74-BD0C-D84BA264EE88}" type="presOf" srcId="{A1C466C8-3925-4DF0-BD7E-CB2907EE7F64}" destId="{09F19653-2F30-4D3F-9045-B308226992F2}" srcOrd="0" destOrd="0" presId="urn:microsoft.com/office/officeart/2005/8/layout/default"/>
    <dgm:cxn modelId="{9127156B-2E63-421E-810C-72B011A251D0}" type="presOf" srcId="{45DFE7B2-F1CB-4E7B-8B6F-535C77DD2CD6}" destId="{39155B44-3386-4953-8388-E350C0813ED1}" srcOrd="0" destOrd="0" presId="urn:microsoft.com/office/officeart/2005/8/layout/default"/>
    <dgm:cxn modelId="{FF7AA588-3A87-423D-8643-3937FBFF52D7}" type="presOf" srcId="{7705DFFC-550D-4A7B-9B63-D35C49AD3913}" destId="{D3628677-56AC-4CB1-B9A9-3B6FC8030ECF}" srcOrd="0" destOrd="0" presId="urn:microsoft.com/office/officeart/2005/8/layout/default"/>
    <dgm:cxn modelId="{94C17594-C4C1-4C06-8A2C-9DBA7BC3C2D0}" srcId="{79679F6A-6FCC-4FF1-8AB5-19DA9D01AADB}" destId="{77BEF3DE-AC6A-4B67-866D-D63B0A18085D}" srcOrd="3" destOrd="0" parTransId="{B9EE1FB2-9D4F-4862-B754-9B5A676F4068}" sibTransId="{71574619-31BD-4E0C-90B1-0AC60B8497FE}"/>
    <dgm:cxn modelId="{AB09E195-9E36-4E4A-AEF3-BD27FE5EA3C5}" type="presOf" srcId="{FFFEFD25-4831-4E1E-A1FC-2423168BACAB}" destId="{A5E568EE-CB65-44D3-80E5-E6FAC44929A9}" srcOrd="0" destOrd="0" presId="urn:microsoft.com/office/officeart/2005/8/layout/default"/>
    <dgm:cxn modelId="{918A74A8-4272-4E49-AE14-D7C0681254C3}" srcId="{79679F6A-6FCC-4FF1-8AB5-19DA9D01AADB}" destId="{FFFEFD25-4831-4E1E-A1FC-2423168BACAB}" srcOrd="2" destOrd="0" parTransId="{F53643CB-F9C5-47DF-9854-44610FA811AE}" sibTransId="{8561E330-C7A8-428C-A30D-3BD2BE0EE02A}"/>
    <dgm:cxn modelId="{6BF4E7BB-C6E6-48EB-ACAF-260BCCAC19F0}" type="presOf" srcId="{73929E0D-8A20-4428-BDC6-FF86F819010F}" destId="{3DA79F49-9C2D-442F-AEF4-16AEFF596F5C}" srcOrd="0" destOrd="0" presId="urn:microsoft.com/office/officeart/2005/8/layout/default"/>
    <dgm:cxn modelId="{DB82F7EC-E1E6-4A5F-B1B3-F213870B9100}" type="presOf" srcId="{77BEF3DE-AC6A-4B67-866D-D63B0A18085D}" destId="{7A936851-33C5-4353-8EBA-3248059D5330}" srcOrd="0" destOrd="0" presId="urn:microsoft.com/office/officeart/2005/8/layout/default"/>
    <dgm:cxn modelId="{0A00AFF3-960D-40C5-A1D5-E138CA5183A9}" type="presOf" srcId="{79679F6A-6FCC-4FF1-8AB5-19DA9D01AADB}" destId="{0E676E54-73CF-4675-ACA9-87E5E5976DA8}" srcOrd="0" destOrd="0" presId="urn:microsoft.com/office/officeart/2005/8/layout/default"/>
    <dgm:cxn modelId="{4EB2F812-9C91-4354-8EE5-59A338641A52}" type="presParOf" srcId="{0E676E54-73CF-4675-ACA9-87E5E5976DA8}" destId="{39155B44-3386-4953-8388-E350C0813ED1}" srcOrd="0" destOrd="0" presId="urn:microsoft.com/office/officeart/2005/8/layout/default"/>
    <dgm:cxn modelId="{7220782E-E1D7-4834-BD3A-47FB4DC02AFA}" type="presParOf" srcId="{0E676E54-73CF-4675-ACA9-87E5E5976DA8}" destId="{06C56999-7135-4FC1-9F91-17DCEC3545AA}" srcOrd="1" destOrd="0" presId="urn:microsoft.com/office/officeart/2005/8/layout/default"/>
    <dgm:cxn modelId="{9F48C234-262C-4939-9FA5-7BA752410A2C}" type="presParOf" srcId="{0E676E54-73CF-4675-ACA9-87E5E5976DA8}" destId="{3DA79F49-9C2D-442F-AEF4-16AEFF596F5C}" srcOrd="2" destOrd="0" presId="urn:microsoft.com/office/officeart/2005/8/layout/default"/>
    <dgm:cxn modelId="{86F5333A-1071-431E-A6C9-15B4CE6173BB}" type="presParOf" srcId="{0E676E54-73CF-4675-ACA9-87E5E5976DA8}" destId="{E3BBA0D5-7119-41EB-9EC4-325569366F84}" srcOrd="3" destOrd="0" presId="urn:microsoft.com/office/officeart/2005/8/layout/default"/>
    <dgm:cxn modelId="{5CB71F90-BBD9-4922-8886-57D5FA5AC83C}" type="presParOf" srcId="{0E676E54-73CF-4675-ACA9-87E5E5976DA8}" destId="{A5E568EE-CB65-44D3-80E5-E6FAC44929A9}" srcOrd="4" destOrd="0" presId="urn:microsoft.com/office/officeart/2005/8/layout/default"/>
    <dgm:cxn modelId="{2A2AB51E-3AEB-4CDF-9E79-5F25F11B18B3}" type="presParOf" srcId="{0E676E54-73CF-4675-ACA9-87E5E5976DA8}" destId="{50E1EB4B-BA3A-46F7-A6A2-431E49D68068}" srcOrd="5" destOrd="0" presId="urn:microsoft.com/office/officeart/2005/8/layout/default"/>
    <dgm:cxn modelId="{CBBB6A25-4CDE-46B1-AC6F-752563FD6F97}" type="presParOf" srcId="{0E676E54-73CF-4675-ACA9-87E5E5976DA8}" destId="{7A936851-33C5-4353-8EBA-3248059D5330}" srcOrd="6" destOrd="0" presId="urn:microsoft.com/office/officeart/2005/8/layout/default"/>
    <dgm:cxn modelId="{CE54BE7A-8F30-4785-BAD9-1AA69D5B94D4}" type="presParOf" srcId="{0E676E54-73CF-4675-ACA9-87E5E5976DA8}" destId="{8B5B6695-B4C8-4BB0-B1CE-4E0F259C4D34}" srcOrd="7" destOrd="0" presId="urn:microsoft.com/office/officeart/2005/8/layout/default"/>
    <dgm:cxn modelId="{77CB66C0-207F-43C7-B769-B2AD2ADEE21B}" type="presParOf" srcId="{0E676E54-73CF-4675-ACA9-87E5E5976DA8}" destId="{09F19653-2F30-4D3F-9045-B308226992F2}" srcOrd="8" destOrd="0" presId="urn:microsoft.com/office/officeart/2005/8/layout/default"/>
    <dgm:cxn modelId="{7B0E9083-CF06-4EC6-A4C6-4A567D9CDCC2}" type="presParOf" srcId="{0E676E54-73CF-4675-ACA9-87E5E5976DA8}" destId="{8DD1B7BA-3557-4C86-9F50-25D69E62E2F7}" srcOrd="9" destOrd="0" presId="urn:microsoft.com/office/officeart/2005/8/layout/default"/>
    <dgm:cxn modelId="{E3172410-563E-4281-812E-51A86BB3FCF2}" type="presParOf" srcId="{0E676E54-73CF-4675-ACA9-87E5E5976DA8}" destId="{D3628677-56AC-4CB1-B9A9-3B6FC8030ECF}"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55B44-3386-4953-8388-E350C0813ED1}">
      <dsp:nvSpPr>
        <dsp:cNvPr id="0" name=""/>
        <dsp:cNvSpPr/>
      </dsp:nvSpPr>
      <dsp:spPr>
        <a:xfrm>
          <a:off x="0" y="261556"/>
          <a:ext cx="2871765" cy="1723059"/>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2060"/>
              </a:solidFill>
            </a:rPr>
            <a:t>Chiffre d’affaires, Valeur Ajoutée, Production, investissement </a:t>
          </a:r>
        </a:p>
      </dsp:txBody>
      <dsp:txXfrm>
        <a:off x="0" y="261556"/>
        <a:ext cx="2871765" cy="1723059"/>
      </dsp:txXfrm>
    </dsp:sp>
    <dsp:sp modelId="{3DA79F49-9C2D-442F-AEF4-16AEFF596F5C}">
      <dsp:nvSpPr>
        <dsp:cNvPr id="0" name=""/>
        <dsp:cNvSpPr/>
      </dsp:nvSpPr>
      <dsp:spPr>
        <a:xfrm>
          <a:off x="3158942" y="261556"/>
          <a:ext cx="2871765" cy="1723059"/>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a:solidFill>
                <a:srgbClr val="002060"/>
              </a:solidFill>
            </a:rPr>
            <a:t>Profils sectoriels et régionaux de l’industrie</a:t>
          </a:r>
        </a:p>
      </dsp:txBody>
      <dsp:txXfrm>
        <a:off x="3158942" y="261556"/>
        <a:ext cx="2871765" cy="1723059"/>
      </dsp:txXfrm>
    </dsp:sp>
    <dsp:sp modelId="{A5E568EE-CB65-44D3-80E5-E6FAC44929A9}">
      <dsp:nvSpPr>
        <dsp:cNvPr id="0" name=""/>
        <dsp:cNvSpPr/>
      </dsp:nvSpPr>
      <dsp:spPr>
        <a:xfrm>
          <a:off x="6317884" y="261556"/>
          <a:ext cx="2871765" cy="1723059"/>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2060"/>
              </a:solidFill>
            </a:rPr>
            <a:t> Analyse de l’emploi et de la parité dans le secteur industriel</a:t>
          </a:r>
        </a:p>
      </dsp:txBody>
      <dsp:txXfrm>
        <a:off x="6317884" y="261556"/>
        <a:ext cx="2871765" cy="1723059"/>
      </dsp:txXfrm>
    </dsp:sp>
    <dsp:sp modelId="{7A936851-33C5-4353-8EBA-3248059D5330}">
      <dsp:nvSpPr>
        <dsp:cNvPr id="0" name=""/>
        <dsp:cNvSpPr/>
      </dsp:nvSpPr>
      <dsp:spPr>
        <a:xfrm>
          <a:off x="0" y="2271792"/>
          <a:ext cx="2871765" cy="1723059"/>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2060"/>
              </a:solidFill>
            </a:rPr>
            <a:t>Analyse du capital social du secteur industriel</a:t>
          </a:r>
        </a:p>
      </dsp:txBody>
      <dsp:txXfrm>
        <a:off x="0" y="2271792"/>
        <a:ext cx="2871765" cy="1723059"/>
      </dsp:txXfrm>
    </dsp:sp>
    <dsp:sp modelId="{09F19653-2F30-4D3F-9045-B308226992F2}">
      <dsp:nvSpPr>
        <dsp:cNvPr id="0" name=""/>
        <dsp:cNvSpPr/>
      </dsp:nvSpPr>
      <dsp:spPr>
        <a:xfrm>
          <a:off x="3158942" y="2271792"/>
          <a:ext cx="2871765" cy="1723059"/>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2060"/>
              </a:solidFill>
            </a:rPr>
            <a:t>Poids de l’export </a:t>
          </a:r>
        </a:p>
        <a:p>
          <a:pPr marL="0" lvl="0" indent="0" algn="ctr" defTabSz="800100">
            <a:lnSpc>
              <a:spcPct val="90000"/>
            </a:lnSpc>
            <a:spcBef>
              <a:spcPct val="0"/>
            </a:spcBef>
            <a:spcAft>
              <a:spcPct val="35000"/>
            </a:spcAft>
            <a:buNone/>
          </a:pPr>
          <a:r>
            <a:rPr lang="fr-FR" sz="1800" b="1" kern="1200" dirty="0">
              <a:solidFill>
                <a:srgbClr val="002060"/>
              </a:solidFill>
            </a:rPr>
            <a:t>(sectoriel et régional)</a:t>
          </a:r>
        </a:p>
      </dsp:txBody>
      <dsp:txXfrm>
        <a:off x="3158942" y="2271792"/>
        <a:ext cx="2871765" cy="1723059"/>
      </dsp:txXfrm>
    </dsp:sp>
    <dsp:sp modelId="{D3628677-56AC-4CB1-B9A9-3B6FC8030ECF}">
      <dsp:nvSpPr>
        <dsp:cNvPr id="0" name=""/>
        <dsp:cNvSpPr/>
      </dsp:nvSpPr>
      <dsp:spPr>
        <a:xfrm>
          <a:off x="6317884" y="2271792"/>
          <a:ext cx="2871765" cy="1723059"/>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2060"/>
              </a:solidFill>
            </a:rPr>
            <a:t>Autres thématiques</a:t>
          </a:r>
        </a:p>
      </dsp:txBody>
      <dsp:txXfrm>
        <a:off x="6317884" y="2271792"/>
        <a:ext cx="2871765" cy="1723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69656-2F60-46B6-A01E-C5CADFB41E72}" type="datetimeFigureOut">
              <a:rPr lang="fr-FR" smtClean="0"/>
              <a:t>20/10/2025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72C4-996A-4231-AC93-A98A328D5964}" type="slidenum">
              <a:rPr lang="fr-FR" smtClean="0"/>
              <a:t>‹N°›</a:t>
            </a:fld>
            <a:endParaRPr lang="fr-FR"/>
          </a:p>
        </p:txBody>
      </p:sp>
    </p:spTree>
    <p:extLst>
      <p:ext uri="{BB962C8B-B14F-4D97-AF65-F5344CB8AC3E}">
        <p14:creationId xmlns:p14="http://schemas.microsoft.com/office/powerpoint/2010/main" val="46963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A872C4-996A-4231-AC93-A98A328D5964}" type="slidenum">
              <a:rPr lang="fr-FR" smtClean="0"/>
              <a:t>11</a:t>
            </a:fld>
            <a:endParaRPr lang="fr-FR"/>
          </a:p>
        </p:txBody>
      </p:sp>
    </p:spTree>
    <p:extLst>
      <p:ext uri="{BB962C8B-B14F-4D97-AF65-F5344CB8AC3E}">
        <p14:creationId xmlns:p14="http://schemas.microsoft.com/office/powerpoint/2010/main" val="406322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A872C4-996A-4231-AC93-A98A328D5964}" type="slidenum">
              <a:rPr lang="fr-FR" smtClean="0"/>
              <a:t>12</a:t>
            </a:fld>
            <a:endParaRPr lang="fr-FR"/>
          </a:p>
        </p:txBody>
      </p:sp>
    </p:spTree>
    <p:extLst>
      <p:ext uri="{BB962C8B-B14F-4D97-AF65-F5344CB8AC3E}">
        <p14:creationId xmlns:p14="http://schemas.microsoft.com/office/powerpoint/2010/main" val="65420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A872C4-996A-4231-AC93-A98A328D5964}" type="slidenum">
              <a:rPr lang="fr-FR" smtClean="0"/>
              <a:t>13</a:t>
            </a:fld>
            <a:endParaRPr lang="fr-FR"/>
          </a:p>
        </p:txBody>
      </p:sp>
    </p:spTree>
    <p:extLst>
      <p:ext uri="{BB962C8B-B14F-4D97-AF65-F5344CB8AC3E}">
        <p14:creationId xmlns:p14="http://schemas.microsoft.com/office/powerpoint/2010/main" val="113625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41B51-7F84-431D-E584-39F33ABE41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DEC228-24F9-7A1A-E474-C1B4E6250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73AC8C-8A0F-715B-99A9-BE6F2B73E21B}"/>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2ED5B197-AF2E-70E5-D9C0-35302CB465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3698E7-75B9-69BA-97E9-1E1E5EFEE887}"/>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428476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CBB58-BEFC-C259-2C17-C022D5E844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F50C81-AD21-A7AB-AB12-8346255705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2CB4C0-C315-779D-6994-CD09F6F8DFCA}"/>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96D93114-5EB8-1DF8-3447-B7BCD5F7AB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E4927E-7BAC-4E29-2F50-07B9C939181C}"/>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20186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9F2922-37F8-71FB-801B-F7EDE28A85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A5B53E-4F18-D3EA-0668-7FA62CAE8F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303D81-8E75-BEC3-9C6C-9E679015393D}"/>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2CBA9D2B-2557-C83B-412A-DC7685454B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60C3FF-1DE0-AB79-0CF3-058E14494672}"/>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32576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7BA37-DDDB-D097-A380-8887B23654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F69822-CFF6-736A-EBD4-F29B0D1133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0E1D4B-3FDA-42C5-DD9F-6270D42ABA19}"/>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7948B7EE-63DF-E61E-A203-2E16C18576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A60A49-F9BE-CA3E-A97E-659093DC5195}"/>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132683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22C4C-4353-DE51-F5CC-F8CF3E01C1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E25CA56-5734-394E-9DEB-B5FE71F46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BADE8B-EA63-8775-0A7A-CC87C377B0DC}"/>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DAAB94CE-D41E-591B-3358-A2D155FB0C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6BBBE2-B8F0-E28C-D16F-41E279C841E4}"/>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6221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0EEC9-0AC5-1B0F-35F5-6224792C9A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C8AF98-F511-5CB1-ECE6-B4B1F68F37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DBEC7EB-F5B9-BBDD-AFB6-5A6310FFA2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1E750C-AF72-FE37-46B2-75DEEB3BB94F}"/>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D2F85459-0F20-D12B-ECD6-731B3242B3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A26319-EBEB-5821-7AE0-DE957B9359DC}"/>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27165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D4785-66D5-E136-5523-1A7A08D0F4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590D79C-EFD8-1FC3-9857-981153F3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B6A7AA0-0D5C-534B-A55F-AA304BEFF1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48E1D41-9F12-D9E6-B931-E03583A03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ABC5946-40E5-DE38-11AB-2E2535785A4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6D94DC-3E6C-0CDE-5B2D-2CB5ED9A843B}"/>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8" name="Espace réservé du pied de page 7">
            <a:extLst>
              <a:ext uri="{FF2B5EF4-FFF2-40B4-BE49-F238E27FC236}">
                <a16:creationId xmlns:a16="http://schemas.microsoft.com/office/drawing/2014/main" id="{4B8528AA-4EBD-27E3-5CED-2A8FE7A458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845D939-FD17-0CB5-4605-0ED3A981E5A1}"/>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422037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B602-C5AF-196A-F96A-4BE2754381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B69DB88-8829-FA42-DC1F-95AD9AB744EB}"/>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4" name="Espace réservé du pied de page 3">
            <a:extLst>
              <a:ext uri="{FF2B5EF4-FFF2-40B4-BE49-F238E27FC236}">
                <a16:creationId xmlns:a16="http://schemas.microsoft.com/office/drawing/2014/main" id="{C5CE6028-DCE2-40BF-DE1A-A95E00088A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77CE622-E260-4CD3-2DC4-AE97C09B5E25}"/>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159274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52A6B5-486E-C175-14F2-CA896EE5C4B8}"/>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3" name="Espace réservé du pied de page 2">
            <a:extLst>
              <a:ext uri="{FF2B5EF4-FFF2-40B4-BE49-F238E27FC236}">
                <a16:creationId xmlns:a16="http://schemas.microsoft.com/office/drawing/2014/main" id="{863D2E7D-5DB3-6D41-F17F-9587704D94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1F40A3-9EEA-93C7-FA6B-FAD3CF2645F2}"/>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123676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94426-0E4B-2409-CF0E-DF9573FD16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19B07BA-48B1-BDD8-2593-81603D532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370D3D-4544-2207-1BBE-C8D710BB8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FF3C00-AC26-EC32-4B81-0B994D615B6E}"/>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F7C03A88-328B-0351-5550-D46719FA99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853934-6FE2-99B6-FC85-7A6C5373F23C}"/>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320718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4F706-309D-60D1-19D4-2FC8CFE5F2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ECC068E-F2D0-E750-C06D-54DBB17AAA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49F0AA-1219-25A9-0ED0-75396DDC4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4A10AF-350C-9F9E-277F-10F145950925}"/>
              </a:ext>
            </a:extLst>
          </p:cNvPr>
          <p:cNvSpPr>
            <a:spLocks noGrp="1"/>
          </p:cNvSpPr>
          <p:nvPr>
            <p:ph type="dt" sz="half" idx="10"/>
          </p:nvPr>
        </p:nvSpPr>
        <p:spPr/>
        <p:txBody>
          <a:bodyPr/>
          <a:lstStyle/>
          <a:p>
            <a:fld id="{A5D471DD-2B76-EC46-A281-502153535006}" type="datetimeFigureOut">
              <a:rPr lang="fr-FR" smtClean="0"/>
              <a:t>20/10/2025</a:t>
            </a:fld>
            <a:endParaRPr lang="fr-FR"/>
          </a:p>
        </p:txBody>
      </p:sp>
      <p:sp>
        <p:nvSpPr>
          <p:cNvPr id="6" name="Espace réservé du pied de page 5">
            <a:extLst>
              <a:ext uri="{FF2B5EF4-FFF2-40B4-BE49-F238E27FC236}">
                <a16:creationId xmlns:a16="http://schemas.microsoft.com/office/drawing/2014/main" id="{889BC099-F715-7153-B0E0-F798A3D81F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EA65B7-CBA7-764E-86D5-518FAF8605D0}"/>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32198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1F46E8-1E53-57E6-BAE7-FAFFEA627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2D46F9-6971-926D-6776-E89AE687B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E81247-4B34-6749-DE8B-D03BE1009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471DD-2B76-EC46-A281-502153535006}" type="datetimeFigureOut">
              <a:rPr lang="fr-FR" smtClean="0"/>
              <a:t>20/10/2025</a:t>
            </a:fld>
            <a:endParaRPr lang="fr-FR"/>
          </a:p>
        </p:txBody>
      </p:sp>
      <p:sp>
        <p:nvSpPr>
          <p:cNvPr id="5" name="Espace réservé du pied de page 4">
            <a:extLst>
              <a:ext uri="{FF2B5EF4-FFF2-40B4-BE49-F238E27FC236}">
                <a16:creationId xmlns:a16="http://schemas.microsoft.com/office/drawing/2014/main" id="{9B24D9DA-5AB9-1642-3369-9441AF551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637FCA8-26BE-DCE9-1C6E-D481431EC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DB463-2C8A-7D44-818D-7F4DEAD15437}" type="slidenum">
              <a:rPr lang="fr-FR" smtClean="0"/>
              <a:t>‹N°›</a:t>
            </a:fld>
            <a:endParaRPr lang="fr-FR"/>
          </a:p>
        </p:txBody>
      </p:sp>
    </p:spTree>
    <p:extLst>
      <p:ext uri="{BB962C8B-B14F-4D97-AF65-F5344CB8AC3E}">
        <p14:creationId xmlns:p14="http://schemas.microsoft.com/office/powerpoint/2010/main" val="81974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1.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1C6A104-DE63-0B81-3101-477293E09F0A}"/>
              </a:ext>
            </a:extLst>
          </p:cNvPr>
          <p:cNvPicPr>
            <a:picLocks noChangeAspect="1"/>
          </p:cNvPicPr>
          <p:nvPr/>
        </p:nvPicPr>
        <p:blipFill>
          <a:blip r:embed="rId2"/>
          <a:stretch>
            <a:fillRect/>
          </a:stretch>
        </p:blipFill>
        <p:spPr>
          <a:xfrm>
            <a:off x="6456557" y="-606502"/>
            <a:ext cx="6369204" cy="6369204"/>
          </a:xfrm>
          <a:prstGeom prst="rect">
            <a:avLst/>
          </a:prstGeom>
        </p:spPr>
      </p:pic>
      <p:pic>
        <p:nvPicPr>
          <p:cNvPr id="5" name="Image 4">
            <a:extLst>
              <a:ext uri="{FF2B5EF4-FFF2-40B4-BE49-F238E27FC236}">
                <a16:creationId xmlns:a16="http://schemas.microsoft.com/office/drawing/2014/main" id="{CC72A72D-5391-695C-4701-3A47C576178D}"/>
              </a:ext>
            </a:extLst>
          </p:cNvPr>
          <p:cNvPicPr>
            <a:picLocks noChangeAspect="1"/>
          </p:cNvPicPr>
          <p:nvPr/>
        </p:nvPicPr>
        <p:blipFill>
          <a:blip r:embed="rId3"/>
          <a:stretch>
            <a:fillRect/>
          </a:stretch>
        </p:blipFill>
        <p:spPr>
          <a:xfrm>
            <a:off x="256478" y="257407"/>
            <a:ext cx="304800" cy="990600"/>
          </a:xfrm>
          <a:prstGeom prst="rect">
            <a:avLst/>
          </a:prstGeom>
        </p:spPr>
      </p:pic>
      <p:pic>
        <p:nvPicPr>
          <p:cNvPr id="6" name="Image 5">
            <a:extLst>
              <a:ext uri="{FF2B5EF4-FFF2-40B4-BE49-F238E27FC236}">
                <a16:creationId xmlns:a16="http://schemas.microsoft.com/office/drawing/2014/main" id="{00E4BEB7-41EA-9B5B-319E-F44821C9CCC0}"/>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050AFF0F-7091-6E7C-966A-2DA0D6C666EF}"/>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10" name="Image 9">
            <a:extLst>
              <a:ext uri="{FF2B5EF4-FFF2-40B4-BE49-F238E27FC236}">
                <a16:creationId xmlns:a16="http://schemas.microsoft.com/office/drawing/2014/main" id="{53CFEC53-B30F-8F02-C721-E0EF6DD7A2D7}"/>
              </a:ext>
            </a:extLst>
          </p:cNvPr>
          <p:cNvPicPr>
            <a:picLocks noChangeAspect="1"/>
          </p:cNvPicPr>
          <p:nvPr/>
        </p:nvPicPr>
        <p:blipFill>
          <a:blip r:embed="rId6"/>
          <a:stretch>
            <a:fillRect/>
          </a:stretch>
        </p:blipFill>
        <p:spPr>
          <a:xfrm>
            <a:off x="1204332" y="1760015"/>
            <a:ext cx="5801949" cy="2860361"/>
          </a:xfrm>
          <a:prstGeom prst="rect">
            <a:avLst/>
          </a:prstGeom>
        </p:spPr>
      </p:pic>
      <p:pic>
        <p:nvPicPr>
          <p:cNvPr id="11" name="Image 10">
            <a:extLst>
              <a:ext uri="{FF2B5EF4-FFF2-40B4-BE49-F238E27FC236}">
                <a16:creationId xmlns:a16="http://schemas.microsoft.com/office/drawing/2014/main" id="{32DF809E-5163-A8C6-AB96-16EC1338F88F}"/>
              </a:ext>
            </a:extLst>
          </p:cNvPr>
          <p:cNvPicPr>
            <a:picLocks noChangeAspect="1"/>
          </p:cNvPicPr>
          <p:nvPr/>
        </p:nvPicPr>
        <p:blipFill>
          <a:blip r:embed="rId7"/>
          <a:stretch>
            <a:fillRect/>
          </a:stretch>
        </p:blipFill>
        <p:spPr>
          <a:xfrm>
            <a:off x="1204332" y="5762702"/>
            <a:ext cx="3356517" cy="796329"/>
          </a:xfrm>
          <a:prstGeom prst="rect">
            <a:avLst/>
          </a:prstGeom>
        </p:spPr>
      </p:pic>
      <p:pic>
        <p:nvPicPr>
          <p:cNvPr id="13" name="Image 12">
            <a:extLst>
              <a:ext uri="{FF2B5EF4-FFF2-40B4-BE49-F238E27FC236}">
                <a16:creationId xmlns:a16="http://schemas.microsoft.com/office/drawing/2014/main" id="{229211F7-A753-2373-1245-45AEB397A5DB}"/>
              </a:ext>
            </a:extLst>
          </p:cNvPr>
          <p:cNvPicPr>
            <a:picLocks noChangeAspect="1"/>
          </p:cNvPicPr>
          <p:nvPr/>
        </p:nvPicPr>
        <p:blipFill>
          <a:blip r:embed="rId8"/>
          <a:stretch>
            <a:fillRect/>
          </a:stretch>
        </p:blipFill>
        <p:spPr>
          <a:xfrm>
            <a:off x="1204331" y="4951821"/>
            <a:ext cx="7017037" cy="579184"/>
          </a:xfrm>
          <a:prstGeom prst="rect">
            <a:avLst/>
          </a:prstGeom>
        </p:spPr>
      </p:pic>
    </p:spTree>
    <p:extLst>
      <p:ext uri="{BB962C8B-B14F-4D97-AF65-F5344CB8AC3E}">
        <p14:creationId xmlns:p14="http://schemas.microsoft.com/office/powerpoint/2010/main" val="36335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0" name="Titre 1">
            <a:extLst>
              <a:ext uri="{FF2B5EF4-FFF2-40B4-BE49-F238E27FC236}">
                <a16:creationId xmlns:a16="http://schemas.microsoft.com/office/drawing/2014/main" id="{6683AD82-8BDE-44DF-8D4A-53C27FF36295}"/>
              </a:ext>
            </a:extLst>
          </p:cNvPr>
          <p:cNvSpPr txBox="1">
            <a:spLocks/>
          </p:cNvSpPr>
          <p:nvPr/>
        </p:nvSpPr>
        <p:spPr bwMode="auto">
          <a:xfrm>
            <a:off x="3198466" y="1335161"/>
            <a:ext cx="7237989"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defRPr/>
            </a:pPr>
            <a:r>
              <a:rPr lang="fr-FR" sz="2800" kern="0" dirty="0">
                <a:solidFill>
                  <a:srgbClr val="182B3B"/>
                </a:solidFill>
              </a:rPr>
              <a:t>Les statistiques industrielles du MIC</a:t>
            </a:r>
          </a:p>
        </p:txBody>
      </p:sp>
      <p:grpSp>
        <p:nvGrpSpPr>
          <p:cNvPr id="14" name="Groupe 13"/>
          <p:cNvGrpSpPr>
            <a:grpSpLocks noChangeAspect="1"/>
          </p:cNvGrpSpPr>
          <p:nvPr/>
        </p:nvGrpSpPr>
        <p:grpSpPr>
          <a:xfrm>
            <a:off x="408878" y="1152488"/>
            <a:ext cx="11200304" cy="5208138"/>
            <a:chOff x="1188381" y="2349589"/>
            <a:chExt cx="6858521" cy="3189209"/>
          </a:xfrm>
        </p:grpSpPr>
        <p:sp>
          <p:nvSpPr>
            <p:cNvPr id="15" name="Oval 43"/>
            <p:cNvSpPr/>
            <p:nvPr/>
          </p:nvSpPr>
          <p:spPr>
            <a:xfrm>
              <a:off x="3232636" y="2860070"/>
              <a:ext cx="2678730" cy="2678728"/>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extBox 46"/>
            <p:cNvSpPr txBox="1"/>
            <p:nvPr/>
          </p:nvSpPr>
          <p:spPr>
            <a:xfrm>
              <a:off x="3829085" y="2349589"/>
              <a:ext cx="1485837" cy="171355"/>
            </a:xfrm>
            <a:prstGeom prst="rect">
              <a:avLst/>
            </a:prstGeom>
            <a:noFill/>
          </p:spPr>
          <p:txBody>
            <a:bodyPr wrap="none" lIns="0" tIns="0" rIns="0" bIns="0" rtlCol="0" anchor="t">
              <a:spAutoFit/>
            </a:bodyPr>
            <a:lstStyle/>
            <a:p>
              <a:pPr algn="ctr"/>
              <a:r>
                <a:rPr lang="fr-FR" sz="1400" b="1" dirty="0">
                  <a:solidFill>
                    <a:srgbClr val="FFFFFF"/>
                  </a:solidFill>
                </a:rPr>
                <a:t>Statistiques</a:t>
              </a:r>
              <a:r>
                <a:rPr lang="en-US" sz="1400" b="1" dirty="0">
                  <a:solidFill>
                    <a:srgbClr val="FFFFFF"/>
                  </a:solidFill>
                </a:rPr>
                <a:t> industrielles </a:t>
              </a:r>
            </a:p>
          </p:txBody>
        </p:sp>
        <p:grpSp>
          <p:nvGrpSpPr>
            <p:cNvPr id="17" name="Group 50"/>
            <p:cNvGrpSpPr/>
            <p:nvPr/>
          </p:nvGrpSpPr>
          <p:grpSpPr>
            <a:xfrm>
              <a:off x="1188381" y="3223389"/>
              <a:ext cx="2079646" cy="286009"/>
              <a:chOff x="943550" y="1997706"/>
              <a:chExt cx="2079646" cy="286009"/>
            </a:xfrm>
          </p:grpSpPr>
          <p:cxnSp>
            <p:nvCxnSpPr>
              <p:cNvPr id="35" name="Straight Connector 51"/>
              <p:cNvCxnSpPr/>
              <p:nvPr/>
            </p:nvCxnSpPr>
            <p:spPr>
              <a:xfrm flipH="1">
                <a:off x="2790149" y="1997706"/>
                <a:ext cx="233047" cy="285164"/>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52"/>
              <p:cNvCxnSpPr/>
              <p:nvPr/>
            </p:nvCxnSpPr>
            <p:spPr>
              <a:xfrm flipH="1">
                <a:off x="943550" y="2283715"/>
                <a:ext cx="1843424"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8" name="Straight Connector 53"/>
            <p:cNvCxnSpPr/>
            <p:nvPr/>
          </p:nvCxnSpPr>
          <p:spPr>
            <a:xfrm flipH="1">
              <a:off x="1188385" y="4199434"/>
              <a:ext cx="1555389"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9" name="Group 54"/>
            <p:cNvGrpSpPr/>
            <p:nvPr/>
          </p:nvGrpSpPr>
          <p:grpSpPr>
            <a:xfrm flipV="1">
              <a:off x="1188381" y="4791935"/>
              <a:ext cx="2079646" cy="286009"/>
              <a:chOff x="943550" y="1997706"/>
              <a:chExt cx="2079646" cy="286009"/>
            </a:xfrm>
          </p:grpSpPr>
          <p:cxnSp>
            <p:nvCxnSpPr>
              <p:cNvPr id="33" name="Straight Connector 55"/>
              <p:cNvCxnSpPr/>
              <p:nvPr/>
            </p:nvCxnSpPr>
            <p:spPr>
              <a:xfrm flipH="1">
                <a:off x="2790149" y="1997706"/>
                <a:ext cx="233047" cy="285164"/>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56"/>
              <p:cNvCxnSpPr/>
              <p:nvPr/>
            </p:nvCxnSpPr>
            <p:spPr>
              <a:xfrm flipH="1">
                <a:off x="943550" y="2283715"/>
                <a:ext cx="1843424"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0" name="TextBox 57"/>
            <p:cNvSpPr txBox="1"/>
            <p:nvPr/>
          </p:nvSpPr>
          <p:spPr>
            <a:xfrm>
              <a:off x="1319495" y="3280280"/>
              <a:ext cx="1209333" cy="131927"/>
            </a:xfrm>
            <a:prstGeom prst="rect">
              <a:avLst/>
            </a:prstGeom>
            <a:noFill/>
          </p:spPr>
          <p:txBody>
            <a:bodyPr wrap="none" lIns="0" tIns="0" rIns="0" bIns="0" rtlCol="0" anchor="t">
              <a:spAutoFit/>
            </a:bodyPr>
            <a:lstStyle/>
            <a:p>
              <a:pPr algn="ctr"/>
              <a:r>
                <a:rPr lang="fr-FR" sz="1400" b="1" dirty="0"/>
                <a:t>Départements ministériels</a:t>
              </a:r>
            </a:p>
          </p:txBody>
        </p:sp>
        <p:sp>
          <p:nvSpPr>
            <p:cNvPr id="21" name="TextBox 58"/>
            <p:cNvSpPr txBox="1"/>
            <p:nvPr/>
          </p:nvSpPr>
          <p:spPr>
            <a:xfrm>
              <a:off x="1338855" y="3844810"/>
              <a:ext cx="1254447" cy="263854"/>
            </a:xfrm>
            <a:prstGeom prst="rect">
              <a:avLst/>
            </a:prstGeom>
            <a:noFill/>
          </p:spPr>
          <p:txBody>
            <a:bodyPr wrap="none" lIns="0" tIns="0" rIns="0" bIns="0" rtlCol="0" anchor="t">
              <a:spAutoFit/>
            </a:bodyPr>
            <a:lstStyle/>
            <a:p>
              <a:pPr algn="ctr"/>
              <a:r>
                <a:rPr lang="fr-FR" sz="1400" b="1" dirty="0"/>
                <a:t>Haut Commissariat au Plan </a:t>
              </a:r>
            </a:p>
            <a:p>
              <a:pPr algn="ctr"/>
              <a:r>
                <a:rPr lang="fr-FR" sz="1400" b="1" dirty="0"/>
                <a:t>(HCP)</a:t>
              </a:r>
            </a:p>
          </p:txBody>
        </p:sp>
        <p:sp>
          <p:nvSpPr>
            <p:cNvPr id="22" name="TextBox 59"/>
            <p:cNvSpPr txBox="1"/>
            <p:nvPr/>
          </p:nvSpPr>
          <p:spPr>
            <a:xfrm>
              <a:off x="1746354" y="4560661"/>
              <a:ext cx="355614" cy="131927"/>
            </a:xfrm>
            <a:prstGeom prst="rect">
              <a:avLst/>
            </a:prstGeom>
            <a:noFill/>
          </p:spPr>
          <p:txBody>
            <a:bodyPr wrap="none" lIns="0" tIns="0" rIns="0" bIns="0" rtlCol="0" anchor="t">
              <a:spAutoFit/>
            </a:bodyPr>
            <a:lstStyle/>
            <a:p>
              <a:pPr algn="ctr"/>
              <a:r>
                <a:rPr lang="fr-FR" sz="1400" b="1" dirty="0"/>
                <a:t>Wilayas</a:t>
              </a:r>
            </a:p>
          </p:txBody>
        </p:sp>
        <p:grpSp>
          <p:nvGrpSpPr>
            <p:cNvPr id="23" name="Group 63"/>
            <p:cNvGrpSpPr/>
            <p:nvPr/>
          </p:nvGrpSpPr>
          <p:grpSpPr>
            <a:xfrm flipH="1">
              <a:off x="5825706" y="3223389"/>
              <a:ext cx="2079647" cy="286009"/>
              <a:chOff x="1044560" y="1997706"/>
              <a:chExt cx="2079647" cy="286009"/>
            </a:xfrm>
          </p:grpSpPr>
          <p:cxnSp>
            <p:nvCxnSpPr>
              <p:cNvPr id="31" name="Straight Connector 64"/>
              <p:cNvCxnSpPr/>
              <p:nvPr/>
            </p:nvCxnSpPr>
            <p:spPr>
              <a:xfrm flipH="1">
                <a:off x="2891160" y="1997706"/>
                <a:ext cx="233047" cy="285164"/>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65"/>
              <p:cNvCxnSpPr/>
              <p:nvPr/>
            </p:nvCxnSpPr>
            <p:spPr>
              <a:xfrm flipH="1">
                <a:off x="1044560" y="2283715"/>
                <a:ext cx="1843424"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4" name="Straight Connector 66"/>
            <p:cNvCxnSpPr/>
            <p:nvPr/>
          </p:nvCxnSpPr>
          <p:spPr>
            <a:xfrm>
              <a:off x="6371229" y="4199434"/>
              <a:ext cx="1555389"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67"/>
            <p:cNvGrpSpPr/>
            <p:nvPr/>
          </p:nvGrpSpPr>
          <p:grpSpPr>
            <a:xfrm flipH="1" flipV="1">
              <a:off x="5825706" y="4791935"/>
              <a:ext cx="2079647" cy="286009"/>
              <a:chOff x="1044560" y="1997706"/>
              <a:chExt cx="2079647" cy="286009"/>
            </a:xfrm>
          </p:grpSpPr>
          <p:cxnSp>
            <p:nvCxnSpPr>
              <p:cNvPr id="29" name="Straight Connector 68"/>
              <p:cNvCxnSpPr/>
              <p:nvPr/>
            </p:nvCxnSpPr>
            <p:spPr>
              <a:xfrm flipH="1">
                <a:off x="2891160" y="1997706"/>
                <a:ext cx="233047" cy="285164"/>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69"/>
              <p:cNvCxnSpPr/>
              <p:nvPr/>
            </p:nvCxnSpPr>
            <p:spPr>
              <a:xfrm flipH="1">
                <a:off x="1044560" y="2283715"/>
                <a:ext cx="1843424" cy="0"/>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6" name="TextBox 70"/>
            <p:cNvSpPr txBox="1"/>
            <p:nvPr/>
          </p:nvSpPr>
          <p:spPr>
            <a:xfrm flipH="1">
              <a:off x="6972107" y="3280280"/>
              <a:ext cx="356674" cy="131927"/>
            </a:xfrm>
            <a:prstGeom prst="rect">
              <a:avLst/>
            </a:prstGeom>
            <a:noFill/>
          </p:spPr>
          <p:txBody>
            <a:bodyPr wrap="none" lIns="0" tIns="0" rIns="0" bIns="0" rtlCol="0" anchor="t">
              <a:spAutoFit/>
            </a:bodyPr>
            <a:lstStyle/>
            <a:p>
              <a:pPr algn="ctr"/>
              <a:r>
                <a:rPr lang="fr-FR" sz="1400" b="1" dirty="0"/>
                <a:t>Régions</a:t>
              </a:r>
            </a:p>
          </p:txBody>
        </p:sp>
        <p:sp>
          <p:nvSpPr>
            <p:cNvPr id="27" name="TextBox 71"/>
            <p:cNvSpPr txBox="1"/>
            <p:nvPr/>
          </p:nvSpPr>
          <p:spPr>
            <a:xfrm flipH="1">
              <a:off x="6178475" y="3859075"/>
              <a:ext cx="1868427" cy="263854"/>
            </a:xfrm>
            <a:prstGeom prst="rect">
              <a:avLst/>
            </a:prstGeom>
            <a:noFill/>
          </p:spPr>
          <p:txBody>
            <a:bodyPr wrap="square" lIns="0" tIns="0" rIns="0" bIns="0" rtlCol="0" anchor="t">
              <a:spAutoFit/>
            </a:bodyPr>
            <a:lstStyle/>
            <a:p>
              <a:pPr algn="ctr"/>
              <a:r>
                <a:rPr lang="fr-FR" sz="1400" b="1" dirty="0"/>
                <a:t>Chambre De Commerce, D'Industrie Et De Services (CCIS)</a:t>
              </a:r>
            </a:p>
          </p:txBody>
        </p:sp>
        <p:sp>
          <p:nvSpPr>
            <p:cNvPr id="28" name="TextBox 72"/>
            <p:cNvSpPr txBox="1"/>
            <p:nvPr/>
          </p:nvSpPr>
          <p:spPr>
            <a:xfrm flipH="1">
              <a:off x="6225389" y="4487223"/>
              <a:ext cx="1640412" cy="263854"/>
            </a:xfrm>
            <a:prstGeom prst="rect">
              <a:avLst/>
            </a:prstGeom>
            <a:noFill/>
          </p:spPr>
          <p:txBody>
            <a:bodyPr wrap="none" lIns="0" tIns="0" rIns="0" bIns="0" rtlCol="0" anchor="t">
              <a:spAutoFit/>
            </a:bodyPr>
            <a:lstStyle/>
            <a:p>
              <a:pPr algn="ctr"/>
              <a:r>
                <a:rPr lang="fr-FR" sz="1400" b="1" dirty="0"/>
                <a:t>Centres Régionaux d'Investissement</a:t>
              </a:r>
            </a:p>
            <a:p>
              <a:pPr algn="ctr"/>
              <a:r>
                <a:rPr lang="fr-FR" sz="1400" b="1" dirty="0"/>
                <a:t> (</a:t>
              </a:r>
              <a:r>
                <a:rPr lang="fr-FR" sz="1400" b="1" dirty="0" err="1"/>
                <a:t>CRIs</a:t>
              </a:r>
              <a:r>
                <a:rPr lang="fr-FR" sz="1400" b="1" dirty="0"/>
                <a:t>)</a:t>
              </a:r>
            </a:p>
          </p:txBody>
        </p:sp>
      </p:grpSp>
      <p:sp>
        <p:nvSpPr>
          <p:cNvPr id="37" name="ZoneTexte 36"/>
          <p:cNvSpPr txBox="1"/>
          <p:nvPr/>
        </p:nvSpPr>
        <p:spPr>
          <a:xfrm>
            <a:off x="4388506" y="2812290"/>
            <a:ext cx="3236038" cy="2862322"/>
          </a:xfrm>
          <a:prstGeom prst="rect">
            <a:avLst/>
          </a:prstGeom>
          <a:noFill/>
        </p:spPr>
        <p:txBody>
          <a:bodyPr wrap="square" rtlCol="0">
            <a:spAutoFit/>
          </a:bodyPr>
          <a:lstStyle/>
          <a:p>
            <a:pPr algn="ctr"/>
            <a:r>
              <a:rPr lang="fr-FR" b="1" dirty="0">
                <a:solidFill>
                  <a:srgbClr val="182B3B"/>
                </a:solidFill>
              </a:rPr>
              <a:t>Les statistiques industrielles fournis par le MIC sont considérées comme une source d'information principale sur le secteur industriel à l'échelle nationale et constituent un centre d'intérêt incontournable de plusieurs organismes nationaux et internationaux.</a:t>
            </a:r>
          </a:p>
          <a:p>
            <a:pPr algn="ctr"/>
            <a:endParaRPr lang="fr-FR" dirty="0"/>
          </a:p>
        </p:txBody>
      </p:sp>
    </p:spTree>
    <p:extLst>
      <p:ext uri="{BB962C8B-B14F-4D97-AF65-F5344CB8AC3E}">
        <p14:creationId xmlns:p14="http://schemas.microsoft.com/office/powerpoint/2010/main" val="342189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356882"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7"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2" name="Titre 1">
            <a:extLst>
              <a:ext uri="{FF2B5EF4-FFF2-40B4-BE49-F238E27FC236}">
                <a16:creationId xmlns:a16="http://schemas.microsoft.com/office/drawing/2014/main" id="{6683AD82-8BDE-44DF-8D4A-53C27FF36295}"/>
              </a:ext>
            </a:extLst>
          </p:cNvPr>
          <p:cNvSpPr txBox="1">
            <a:spLocks/>
          </p:cNvSpPr>
          <p:nvPr/>
        </p:nvSpPr>
        <p:spPr bwMode="auto">
          <a:xfrm>
            <a:off x="432077" y="1424528"/>
            <a:ext cx="1158826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lgn="ctr">
              <a:defRPr/>
            </a:pPr>
            <a:r>
              <a:rPr lang="fr-FR" sz="2800" dirty="0"/>
              <a:t>Des statistiques industrielles à l'action publique : un cycle vertueux pour une efficacité renforcée</a:t>
            </a:r>
            <a:endParaRPr lang="fr-FR" sz="2800" kern="0" dirty="0">
              <a:solidFill>
                <a:srgbClr val="182B3B"/>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val="2530087252"/>
              </p:ext>
            </p:extLst>
          </p:nvPr>
        </p:nvGraphicFramePr>
        <p:xfrm>
          <a:off x="432077" y="2877262"/>
          <a:ext cx="10421682" cy="3383280"/>
        </p:xfrm>
        <a:graphic>
          <a:graphicData uri="http://schemas.openxmlformats.org/drawingml/2006/table">
            <a:tbl>
              <a:tblPr firstRow="1" bandRow="1">
                <a:tableStyleId>{2D5ABB26-0587-4C30-8999-92F81FD0307C}</a:tableStyleId>
              </a:tblPr>
              <a:tblGrid>
                <a:gridCol w="10421682">
                  <a:extLst>
                    <a:ext uri="{9D8B030D-6E8A-4147-A177-3AD203B41FA5}">
                      <a16:colId xmlns:a16="http://schemas.microsoft.com/office/drawing/2014/main" val="1888877713"/>
                    </a:ext>
                  </a:extLst>
                </a:gridCol>
              </a:tblGrid>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b="1" dirty="0">
                          <a:solidFill>
                            <a:schemeClr val="tx1"/>
                          </a:solidFill>
                        </a:rPr>
                        <a:t>Compréhension de l'état précis de l’industrie au niveau sectoriel</a:t>
                      </a:r>
                      <a:r>
                        <a:rPr lang="fr-FR" sz="1800" b="1" baseline="0" dirty="0">
                          <a:solidFill>
                            <a:schemeClr val="tx1"/>
                          </a:solidFill>
                        </a:rPr>
                        <a:t> et régional (</a:t>
                      </a:r>
                      <a:r>
                        <a:rPr lang="fr-FR" sz="1800" b="1" dirty="0">
                          <a:solidFill>
                            <a:schemeClr val="dk1"/>
                          </a:solidFill>
                          <a:ea typeface="Roboto"/>
                          <a:cs typeface="Roboto"/>
                          <a:sym typeface="Roboto"/>
                        </a:rPr>
                        <a:t>Nombre d’entreprises, leur taille, concentration, CA, VA, Investissement, Capital..</a:t>
                      </a:r>
                      <a:r>
                        <a:rPr lang="fr-FR" sz="1800" b="1" dirty="0" err="1">
                          <a:solidFill>
                            <a:schemeClr val="dk1"/>
                          </a:solidFill>
                          <a:ea typeface="Roboto"/>
                          <a:cs typeface="Roboto"/>
                          <a:sym typeface="Roboto"/>
                        </a:rPr>
                        <a:t>etc</a:t>
                      </a:r>
                      <a:r>
                        <a:rPr lang="fr-FR" sz="1800" b="1" dirty="0">
                          <a:solidFill>
                            <a:schemeClr val="dk1"/>
                          </a:solidFill>
                          <a:ea typeface="Roboto"/>
                          <a:cs typeface="Roboto"/>
                          <a:sym typeface="Roboto"/>
                        </a:rPr>
                        <a:t>.)</a:t>
                      </a:r>
                    </a:p>
                    <a:p>
                      <a:pPr marL="457200" indent="-457200">
                        <a:buFont typeface="Wingdings" panose="05000000000000000000" pitchFamily="2" charset="2"/>
                        <a:buChar char="§"/>
                      </a:pPr>
                      <a:endParaRPr lang="fr-FR" sz="1800" b="1" dirty="0">
                        <a:solidFill>
                          <a:schemeClr val="tx1"/>
                        </a:solidFill>
                      </a:endParaRPr>
                    </a:p>
                    <a:p>
                      <a:pPr marL="457200" indent="-457200">
                        <a:buFont typeface="Wingdings" panose="05000000000000000000" pitchFamily="2" charset="2"/>
                        <a:buChar char="§"/>
                      </a:pPr>
                      <a:r>
                        <a:rPr lang="fr-FR" sz="1800" b="1" dirty="0">
                          <a:solidFill>
                            <a:schemeClr val="tx1"/>
                          </a:solidFill>
                        </a:rPr>
                        <a:t>Identification des forces, faiblesses et tendances clés du</a:t>
                      </a:r>
                      <a:r>
                        <a:rPr lang="fr-FR" sz="1800" b="1" baseline="0" dirty="0">
                          <a:solidFill>
                            <a:schemeClr val="tx1"/>
                          </a:solidFill>
                        </a:rPr>
                        <a:t> secteur</a:t>
                      </a:r>
                      <a:r>
                        <a:rPr lang="fr-FR" sz="1800" b="1" dirty="0">
                          <a:solidFill>
                            <a:schemeClr val="tx1"/>
                          </a:solidFill>
                        </a:rPr>
                        <a:t>.</a:t>
                      </a:r>
                    </a:p>
                    <a:p>
                      <a:pPr marL="457200" indent="-457200">
                        <a:buFont typeface="Wingdings" panose="05000000000000000000" pitchFamily="2" charset="2"/>
                        <a:buChar char="§"/>
                      </a:pPr>
                      <a:endParaRPr lang="fr-FR" sz="1800" b="1" dirty="0">
                        <a:solidFill>
                          <a:schemeClr val="tx1"/>
                        </a:solidFill>
                      </a:endParaRPr>
                    </a:p>
                    <a:p>
                      <a:pPr marL="457200" indent="-457200">
                        <a:buFont typeface="Wingdings" panose="05000000000000000000" pitchFamily="2" charset="2"/>
                        <a:buChar char="§"/>
                      </a:pPr>
                      <a:r>
                        <a:rPr lang="fr-FR" sz="1800" b="1" dirty="0">
                          <a:solidFill>
                            <a:schemeClr val="tx1"/>
                          </a:solidFill>
                        </a:rPr>
                        <a:t>Élaboration de politiques ciblées grâce à l’analyse des données et Fixation d'objectifs stratégiques quantitatifs basés sur des données fiables.</a:t>
                      </a:r>
                    </a:p>
                    <a:p>
                      <a:pPr marL="457200" indent="-457200">
                        <a:buFont typeface="Wingdings" panose="05000000000000000000" pitchFamily="2" charset="2"/>
                        <a:buChar char="§"/>
                      </a:pPr>
                      <a:endParaRPr lang="fr-FR" sz="1800" b="1" dirty="0">
                        <a:solidFill>
                          <a:schemeClr val="tx1"/>
                        </a:solidFill>
                      </a:endParaRPr>
                    </a:p>
                    <a:p>
                      <a:pPr marL="457200" indent="-457200">
                        <a:buFont typeface="Wingdings" panose="05000000000000000000" pitchFamily="2" charset="2"/>
                        <a:buChar char="§"/>
                      </a:pPr>
                      <a:r>
                        <a:rPr lang="fr-FR" sz="1800" b="1" dirty="0">
                          <a:solidFill>
                            <a:schemeClr val="tx1"/>
                          </a:solidFill>
                        </a:rPr>
                        <a:t>Ciblage des secteurs les plus prometteurs en terme d’exportations, de croissance, de transfert  technologique..</a:t>
                      </a:r>
                      <a:r>
                        <a:rPr lang="fr-FR" sz="1800" b="1" dirty="0" err="1">
                          <a:solidFill>
                            <a:schemeClr val="tx1"/>
                          </a:solidFill>
                        </a:rPr>
                        <a:t>etc</a:t>
                      </a:r>
                      <a:endParaRPr lang="fr-FR" sz="1800" b="1" dirty="0">
                        <a:solidFill>
                          <a:schemeClr val="tx1"/>
                        </a:solidFill>
                      </a:endParaRPr>
                    </a:p>
                    <a:p>
                      <a:pPr marL="457200" indent="-457200">
                        <a:buFont typeface="Wingdings" panose="05000000000000000000" pitchFamily="2" charset="2"/>
                        <a:buChar char="§"/>
                      </a:pPr>
                      <a:endParaRPr lang="fr-FR" sz="1800" b="1" dirty="0">
                        <a:solidFill>
                          <a:schemeClr val="tx1"/>
                        </a:solidFill>
                      </a:endParaRPr>
                    </a:p>
                    <a:p>
                      <a:pPr marL="457200" indent="-457200">
                        <a:buFont typeface="Wingdings" panose="05000000000000000000" pitchFamily="2" charset="2"/>
                        <a:buChar char="§"/>
                      </a:pPr>
                      <a:r>
                        <a:rPr lang="fr-FR" sz="1800" b="1" dirty="0">
                          <a:solidFill>
                            <a:schemeClr val="tx1"/>
                          </a:solidFill>
                        </a:rPr>
                        <a:t>Identification de produits </a:t>
                      </a:r>
                      <a:r>
                        <a:rPr lang="fr-FR" sz="1800" b="1" baseline="0" dirty="0">
                          <a:solidFill>
                            <a:schemeClr val="tx1"/>
                          </a:solidFill>
                        </a:rPr>
                        <a:t>substituables à l’importation.</a:t>
                      </a:r>
                      <a:endParaRPr lang="fr-FR" sz="1800" b="1" dirty="0">
                        <a:solidFill>
                          <a:schemeClr val="tx1"/>
                        </a:solidFill>
                      </a:endParaRPr>
                    </a:p>
                  </a:txBody>
                  <a:tcPr/>
                </a:tc>
                <a:extLst>
                  <a:ext uri="{0D108BD9-81ED-4DB2-BD59-A6C34878D82A}">
                    <a16:rowId xmlns:a16="http://schemas.microsoft.com/office/drawing/2014/main" val="3780859955"/>
                  </a:ext>
                </a:extLst>
              </a:tr>
            </a:tbl>
          </a:graphicData>
        </a:graphic>
      </p:graphicFrame>
      <p:sp>
        <p:nvSpPr>
          <p:cNvPr id="17" name="Rectangle à coins arrondis 16"/>
          <p:cNvSpPr/>
          <p:nvPr/>
        </p:nvSpPr>
        <p:spPr>
          <a:xfrm>
            <a:off x="4236722" y="2148427"/>
            <a:ext cx="3764278" cy="632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Diagnostic &amp; Conception</a:t>
            </a:r>
          </a:p>
        </p:txBody>
      </p:sp>
    </p:spTree>
    <p:extLst>
      <p:ext uri="{BB962C8B-B14F-4D97-AF65-F5344CB8AC3E}">
        <p14:creationId xmlns:p14="http://schemas.microsoft.com/office/powerpoint/2010/main" val="422868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109085" y="-441910"/>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7"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2" name="Titre 1">
            <a:extLst>
              <a:ext uri="{FF2B5EF4-FFF2-40B4-BE49-F238E27FC236}">
                <a16:creationId xmlns:a16="http://schemas.microsoft.com/office/drawing/2014/main" id="{6683AD82-8BDE-44DF-8D4A-53C27FF36295}"/>
              </a:ext>
            </a:extLst>
          </p:cNvPr>
          <p:cNvSpPr txBox="1">
            <a:spLocks/>
          </p:cNvSpPr>
          <p:nvPr/>
        </p:nvSpPr>
        <p:spPr bwMode="auto">
          <a:xfrm>
            <a:off x="793880" y="1236427"/>
            <a:ext cx="1158826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lgn="ctr">
              <a:defRPr/>
            </a:pPr>
            <a:r>
              <a:rPr lang="fr-FR" sz="2800" dirty="0"/>
              <a:t>Des statistiques industrielles à l'action publique : un cycle vertueux pour une efficacité renforcée</a:t>
            </a:r>
            <a:endParaRPr lang="fr-FR" sz="2800" kern="0" dirty="0">
              <a:solidFill>
                <a:srgbClr val="182B3B"/>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val="2548950977"/>
              </p:ext>
            </p:extLst>
          </p:nvPr>
        </p:nvGraphicFramePr>
        <p:xfrm>
          <a:off x="531004" y="2742692"/>
          <a:ext cx="10945459" cy="3931920"/>
        </p:xfrm>
        <a:graphic>
          <a:graphicData uri="http://schemas.openxmlformats.org/drawingml/2006/table">
            <a:tbl>
              <a:tblPr firstRow="1" bandRow="1">
                <a:tableStyleId>{2D5ABB26-0587-4C30-8999-92F81FD0307C}</a:tableStyleId>
              </a:tblPr>
              <a:tblGrid>
                <a:gridCol w="10945459">
                  <a:extLst>
                    <a:ext uri="{9D8B030D-6E8A-4147-A177-3AD203B41FA5}">
                      <a16:colId xmlns:a16="http://schemas.microsoft.com/office/drawing/2014/main" val="107260921"/>
                    </a:ext>
                  </a:extLst>
                </a:gridCol>
              </a:tblGrid>
              <a:tr h="370840">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b="1" dirty="0">
                          <a:solidFill>
                            <a:schemeClr val="tx1"/>
                          </a:solidFill>
                        </a:rPr>
                        <a:t>Suivi </a:t>
                      </a:r>
                      <a:r>
                        <a:rPr lang="fr-FR" sz="1800" b="1" i="1" dirty="0">
                          <a:solidFill>
                            <a:schemeClr val="tx1"/>
                          </a:solidFill>
                        </a:rPr>
                        <a:t>en temps réel</a:t>
                      </a:r>
                      <a:r>
                        <a:rPr lang="fr-FR" sz="1800" b="1" dirty="0">
                          <a:solidFill>
                            <a:schemeClr val="tx1"/>
                          </a:solidFill>
                        </a:rPr>
                        <a:t> de l'impact des politiques et programmes lancés </a:t>
                      </a:r>
                      <a:r>
                        <a:rPr lang="fr-FR" sz="1800" b="1" dirty="0">
                          <a:solidFill>
                            <a:schemeClr val="dk1"/>
                          </a:solidFill>
                          <a:ea typeface="Roboto"/>
                          <a:cs typeface="Roboto"/>
                          <a:sym typeface="Roboto"/>
                        </a:rPr>
                        <a:t>par rapport aux objectifs fixés </a:t>
                      </a:r>
                      <a:r>
                        <a:rPr lang="fr-FR" sz="1800" b="1" dirty="0">
                          <a:solidFill>
                            <a:schemeClr val="tx1"/>
                          </a:solidFill>
                        </a:rPr>
                        <a:t>(évolution mensuelle de l’emploi et exportation).</a:t>
                      </a:r>
                      <a:r>
                        <a:rPr lang="fr-FR" sz="1800" b="1" dirty="0">
                          <a:solidFill>
                            <a:schemeClr val="dk1"/>
                          </a:solidFill>
                          <a:ea typeface="Roboto"/>
                          <a:cs typeface="Roboto"/>
                          <a:sym typeface="Roboto"/>
                        </a:rPr>
                        <a:t> Ce qui permettra d'identifier les écarts entre les résultats réels et les attentes et les facteurs qui conduisent à ces écarts.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800" b="1" spc="-20" dirty="0">
                        <a:solidFill>
                          <a:schemeClr val="dk1"/>
                        </a:solidFill>
                        <a:ea typeface="Roboto"/>
                        <a:cs typeface="Roboto"/>
                        <a:sym typeface="Roboto"/>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b="1" spc="-20" dirty="0">
                          <a:solidFill>
                            <a:schemeClr val="dk1"/>
                          </a:solidFill>
                          <a:ea typeface="Roboto"/>
                          <a:cs typeface="Roboto"/>
                          <a:sym typeface="Roboto"/>
                        </a:rPr>
                        <a:t>L’évaluation des politiques publiques à travers la mesure de l’impact des actions adoptées sur la population cible et aider les décideurs à prendre des décisions éclairées sur la modification ou le maintien des actions de la politique publique.</a:t>
                      </a:r>
                      <a:endParaRPr lang="fr-FR" sz="1800" b="1" dirty="0">
                        <a:solidFill>
                          <a:schemeClr val="dk1"/>
                        </a:solidFill>
                        <a:ea typeface="Roboto"/>
                        <a:cs typeface="Roboto"/>
                        <a:sym typeface="Roboto"/>
                      </a:endParaRPr>
                    </a:p>
                    <a:p>
                      <a:pPr marL="342900" indent="-342900" algn="just">
                        <a:buFont typeface="Wingdings" panose="05000000000000000000" pitchFamily="2" charset="2"/>
                        <a:buChar char="§"/>
                      </a:pPr>
                      <a:endParaRPr lang="fr-FR" sz="1800" b="1" dirty="0">
                        <a:solidFill>
                          <a:schemeClr val="tx1"/>
                        </a:solidFill>
                      </a:endParaRPr>
                    </a:p>
                    <a:p>
                      <a:pPr marL="342900" indent="-342900" algn="just">
                        <a:buFont typeface="Wingdings" panose="05000000000000000000" pitchFamily="2" charset="2"/>
                        <a:buChar char="§"/>
                      </a:pPr>
                      <a:r>
                        <a:rPr lang="fr-FR" sz="1800" b="1" dirty="0">
                          <a:solidFill>
                            <a:schemeClr val="tx1"/>
                          </a:solidFill>
                        </a:rPr>
                        <a:t>Analyse du retour sur investissement en comparant les données avant/après l'intervention.</a:t>
                      </a:r>
                    </a:p>
                    <a:p>
                      <a:pPr marL="342900" indent="-342900" algn="just">
                        <a:buFont typeface="Wingdings" panose="05000000000000000000" pitchFamily="2" charset="2"/>
                        <a:buChar char="§"/>
                      </a:pPr>
                      <a:endParaRPr lang="fr-FR" sz="1800" b="1" dirty="0">
                        <a:solidFill>
                          <a:schemeClr val="tx1"/>
                        </a:solidFill>
                      </a:endParaRPr>
                    </a:p>
                    <a:p>
                      <a:pPr marL="342900" indent="-342900" algn="just">
                        <a:buFont typeface="Wingdings" panose="05000000000000000000" pitchFamily="2" charset="2"/>
                        <a:buChar char="§"/>
                      </a:pPr>
                      <a:r>
                        <a:rPr lang="fr-FR" sz="1800" b="1" dirty="0">
                          <a:solidFill>
                            <a:schemeClr val="tx1"/>
                          </a:solidFill>
                        </a:rPr>
                        <a:t>Identification des succès et des échecs pour les futures actions.</a:t>
                      </a:r>
                    </a:p>
                    <a:p>
                      <a:pPr marL="342900" indent="-342900" algn="just">
                        <a:buFont typeface="Wingdings" panose="05000000000000000000" pitchFamily="2" charset="2"/>
                        <a:buChar char="§"/>
                      </a:pPr>
                      <a:endParaRPr lang="fr-FR" sz="1800" b="1" dirty="0">
                        <a:solidFill>
                          <a:schemeClr val="tx1"/>
                        </a:solidFill>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b="1" dirty="0">
                          <a:solidFill>
                            <a:schemeClr val="dk1"/>
                          </a:solidFill>
                          <a:ea typeface="Roboto"/>
                          <a:cs typeface="Roboto"/>
                          <a:sym typeface="Roboto"/>
                        </a:rPr>
                        <a:t>Les statistiques collectées conduisent à des prévisions qui  aident les décideurs à anticiper les tendances et les défis futurs et à élaborer des politiques proactives pour y faire face.</a:t>
                      </a:r>
                      <a:endParaRPr lang="fr-FR" sz="1800" b="1" dirty="0">
                        <a:solidFill>
                          <a:schemeClr val="tx1"/>
                        </a:solidFill>
                      </a:endParaRPr>
                    </a:p>
                  </a:txBody>
                  <a:tcPr/>
                </a:tc>
                <a:extLst>
                  <a:ext uri="{0D108BD9-81ED-4DB2-BD59-A6C34878D82A}">
                    <a16:rowId xmlns:a16="http://schemas.microsoft.com/office/drawing/2014/main" val="3780859955"/>
                  </a:ext>
                </a:extLst>
              </a:tr>
            </a:tbl>
          </a:graphicData>
        </a:graphic>
      </p:graphicFrame>
      <p:sp>
        <p:nvSpPr>
          <p:cNvPr id="17" name="Rectangle à coins arrondis 16"/>
          <p:cNvSpPr/>
          <p:nvPr/>
        </p:nvSpPr>
        <p:spPr>
          <a:xfrm>
            <a:off x="4501944" y="2035838"/>
            <a:ext cx="3764278" cy="754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 Suivi &amp; Évaluation</a:t>
            </a:r>
          </a:p>
        </p:txBody>
      </p:sp>
    </p:spTree>
    <p:extLst>
      <p:ext uri="{BB962C8B-B14F-4D97-AF65-F5344CB8AC3E}">
        <p14:creationId xmlns:p14="http://schemas.microsoft.com/office/powerpoint/2010/main" val="311647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245538" y="-670510"/>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7"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2" name="Titre 1">
            <a:extLst>
              <a:ext uri="{FF2B5EF4-FFF2-40B4-BE49-F238E27FC236}">
                <a16:creationId xmlns:a16="http://schemas.microsoft.com/office/drawing/2014/main" id="{6683AD82-8BDE-44DF-8D4A-53C27FF36295}"/>
              </a:ext>
            </a:extLst>
          </p:cNvPr>
          <p:cNvSpPr txBox="1">
            <a:spLocks/>
          </p:cNvSpPr>
          <p:nvPr/>
        </p:nvSpPr>
        <p:spPr bwMode="auto">
          <a:xfrm>
            <a:off x="603740" y="1502619"/>
            <a:ext cx="1158826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lgn="ctr">
              <a:defRPr/>
            </a:pPr>
            <a:r>
              <a:rPr lang="fr-FR" sz="2800" dirty="0"/>
              <a:t>Des statistiques industrielles à l'action publique : un cycle vertueux pour une efficacité renforcée</a:t>
            </a:r>
            <a:endParaRPr lang="fr-FR" sz="2800" kern="0" dirty="0">
              <a:solidFill>
                <a:srgbClr val="182B3B"/>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val="1815495339"/>
              </p:ext>
            </p:extLst>
          </p:nvPr>
        </p:nvGraphicFramePr>
        <p:xfrm>
          <a:off x="256478" y="3362200"/>
          <a:ext cx="10929839" cy="2560320"/>
        </p:xfrm>
        <a:graphic>
          <a:graphicData uri="http://schemas.openxmlformats.org/drawingml/2006/table">
            <a:tbl>
              <a:tblPr firstRow="1" bandRow="1">
                <a:tableStyleId>{2D5ABB26-0587-4C30-8999-92F81FD0307C}</a:tableStyleId>
              </a:tblPr>
              <a:tblGrid>
                <a:gridCol w="10929839">
                  <a:extLst>
                    <a:ext uri="{9D8B030D-6E8A-4147-A177-3AD203B41FA5}">
                      <a16:colId xmlns:a16="http://schemas.microsoft.com/office/drawing/2014/main" val="3175478001"/>
                    </a:ext>
                  </a:extLst>
                </a:gridCol>
              </a:tblGrid>
              <a:tr h="370840">
                <a:tc>
                  <a:txBody>
                    <a:bodyPr/>
                    <a:lstStyle/>
                    <a:p>
                      <a:pPr marL="285750" indent="-285750" algn="just">
                        <a:buFont typeface="Wingdings" panose="05000000000000000000" pitchFamily="2" charset="2"/>
                        <a:buChar char="§"/>
                      </a:pPr>
                      <a:endParaRPr lang="fr-FR" sz="1800" b="1" dirty="0"/>
                    </a:p>
                    <a:p>
                      <a:pPr marL="285750" indent="-285750" algn="just">
                        <a:buFont typeface="Wingdings" panose="05000000000000000000" pitchFamily="2" charset="2"/>
                        <a:buChar char="§"/>
                      </a:pPr>
                      <a:r>
                        <a:rPr lang="fr-FR" sz="1800" b="1" dirty="0"/>
                        <a:t>Prise de décision </a:t>
                      </a:r>
                      <a:r>
                        <a:rPr lang="fr-FR" sz="1800" b="1" kern="1200" dirty="0">
                          <a:solidFill>
                            <a:schemeClr val="tx1"/>
                          </a:solidFill>
                          <a:latin typeface="+mn-lt"/>
                          <a:ea typeface="+mn-ea"/>
                          <a:cs typeface="+mn-cs"/>
                        </a:rPr>
                        <a:t>rationnelle basée </a:t>
                      </a:r>
                      <a:r>
                        <a:rPr lang="fr-FR" sz="1800" b="1" kern="1200" dirty="0">
                          <a:solidFill>
                            <a:schemeClr val="tx1"/>
                          </a:solidFill>
                          <a:latin typeface="+mn-lt"/>
                          <a:ea typeface="+mn-ea"/>
                          <a:cs typeface="+mn-cs"/>
                          <a:sym typeface="Roboto"/>
                        </a:rPr>
                        <a:t>sur des données concrètes, </a:t>
                      </a:r>
                      <a:r>
                        <a:rPr lang="fr-FR" sz="1800" b="1" kern="1200" dirty="0">
                          <a:solidFill>
                            <a:schemeClr val="tx1"/>
                          </a:solidFill>
                          <a:latin typeface="+mn-lt"/>
                          <a:ea typeface="+mn-ea"/>
                          <a:cs typeface="+mn-cs"/>
                        </a:rPr>
                        <a:t>quantifiables, </a:t>
                      </a:r>
                      <a:r>
                        <a:rPr lang="fr-FR" sz="1800" b="1" kern="1200" dirty="0">
                          <a:solidFill>
                            <a:schemeClr val="tx1"/>
                          </a:solidFill>
                          <a:latin typeface="+mn-lt"/>
                          <a:ea typeface="+mn-ea"/>
                          <a:cs typeface="+mn-cs"/>
                          <a:sym typeface="Roboto"/>
                        </a:rPr>
                        <a:t>fiables et actualisées</a:t>
                      </a:r>
                      <a:r>
                        <a:rPr lang="fr-FR" sz="1800" b="1" kern="1200" dirty="0">
                          <a:solidFill>
                            <a:schemeClr val="tx1"/>
                          </a:solidFill>
                          <a:latin typeface="+mn-lt"/>
                          <a:ea typeface="+mn-ea"/>
                          <a:cs typeface="+mn-cs"/>
                        </a:rPr>
                        <a:t>.</a:t>
                      </a:r>
                    </a:p>
                    <a:p>
                      <a:pPr marL="285750" indent="-285750" algn="just">
                        <a:buFont typeface="Wingdings" panose="05000000000000000000" pitchFamily="2" charset="2"/>
                        <a:buChar char="§"/>
                      </a:pPr>
                      <a:endParaRPr lang="fr-FR" sz="1800" b="1" dirty="0"/>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800" b="1" dirty="0"/>
                        <a:t>Réduction de la subjectivité et des biais en se basant sur des faits.</a:t>
                      </a:r>
                      <a:r>
                        <a:rPr lang="fr-FR" sz="1800" b="1" dirty="0">
                          <a:solidFill>
                            <a:schemeClr val="dk1"/>
                          </a:solidFill>
                          <a:highlight>
                            <a:srgbClr val="FFFFFF"/>
                          </a:highlight>
                          <a:ea typeface="Roboto"/>
                          <a:cs typeface="Roboto"/>
                          <a:sym typeface="Roboto"/>
                        </a:rPr>
                        <a:t> A l’aide des statistiques les décideurs pourront identifier les domaines prioritaires d'intervention et d'allouer les ressources de manière plus efficace.</a:t>
                      </a:r>
                      <a:endParaRPr lang="fr-FR" sz="1800" b="1" dirty="0">
                        <a:solidFill>
                          <a:schemeClr val="dk1"/>
                        </a:solidFill>
                        <a:ea typeface="Roboto"/>
                        <a:cs typeface="Roboto"/>
                        <a:sym typeface="Roboto"/>
                      </a:endParaRPr>
                    </a:p>
                    <a:p>
                      <a:pPr marL="285750" indent="-285750" algn="just">
                        <a:buFont typeface="Wingdings" panose="05000000000000000000" pitchFamily="2" charset="2"/>
                        <a:buChar char="§"/>
                      </a:pPr>
                      <a:endParaRPr lang="fr-FR" sz="1800" b="1" dirty="0"/>
                    </a:p>
                    <a:p>
                      <a:pPr marL="285750" indent="-285750" algn="just">
                        <a:buFont typeface="Wingdings" panose="05000000000000000000" pitchFamily="2" charset="2"/>
                        <a:buChar char="§"/>
                      </a:pPr>
                      <a:r>
                        <a:rPr lang="fr-FR" sz="1800" b="1" dirty="0"/>
                        <a:t>Partage</a:t>
                      </a:r>
                      <a:r>
                        <a:rPr lang="fr-FR" sz="1800" b="1" baseline="0" dirty="0"/>
                        <a:t> </a:t>
                      </a:r>
                      <a:r>
                        <a:rPr lang="fr-FR" sz="1800" b="1" dirty="0"/>
                        <a:t>public des statistiques pour l’appréciation de l'action du Ministère en faveur du développement</a:t>
                      </a:r>
                      <a:r>
                        <a:rPr lang="fr-FR" sz="1800" b="1" baseline="0" dirty="0"/>
                        <a:t> industriel</a:t>
                      </a:r>
                      <a:r>
                        <a:rPr lang="fr-FR" sz="1800" b="1" dirty="0"/>
                        <a:t>.</a:t>
                      </a:r>
                    </a:p>
                  </a:txBody>
                  <a:tcPr/>
                </a:tc>
                <a:extLst>
                  <a:ext uri="{0D108BD9-81ED-4DB2-BD59-A6C34878D82A}">
                    <a16:rowId xmlns:a16="http://schemas.microsoft.com/office/drawing/2014/main" val="3780859955"/>
                  </a:ext>
                </a:extLst>
              </a:tr>
            </a:tbl>
          </a:graphicData>
        </a:graphic>
      </p:graphicFrame>
      <p:sp>
        <p:nvSpPr>
          <p:cNvPr id="17" name="Rectangle à coins arrondis 16"/>
          <p:cNvSpPr/>
          <p:nvPr/>
        </p:nvSpPr>
        <p:spPr>
          <a:xfrm>
            <a:off x="4515731" y="2486524"/>
            <a:ext cx="3764278" cy="645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 Gouvernance &amp; Transparence</a:t>
            </a:r>
          </a:p>
        </p:txBody>
      </p:sp>
    </p:spTree>
    <p:extLst>
      <p:ext uri="{BB962C8B-B14F-4D97-AF65-F5344CB8AC3E}">
        <p14:creationId xmlns:p14="http://schemas.microsoft.com/office/powerpoint/2010/main" val="1580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77" y="94129"/>
            <a:ext cx="11956082" cy="6615954"/>
          </a:xfrm>
          <a:prstGeom prst="rect">
            <a:avLst/>
          </a:prstGeom>
          <a:solidFill>
            <a:srgbClr val="1A2B3C"/>
          </a:solid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a:p>
        </p:txBody>
      </p:sp>
      <p:grpSp>
        <p:nvGrpSpPr>
          <p:cNvPr id="5" name="Groupe 4"/>
          <p:cNvGrpSpPr/>
          <p:nvPr/>
        </p:nvGrpSpPr>
        <p:grpSpPr>
          <a:xfrm>
            <a:off x="1543125" y="2487706"/>
            <a:ext cx="8616652" cy="1828800"/>
            <a:chOff x="1543125" y="2514600"/>
            <a:chExt cx="8616652" cy="182880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3125" y="2514600"/>
              <a:ext cx="8616652" cy="182880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861" y="2724665"/>
              <a:ext cx="2372497" cy="1403095"/>
            </a:xfrm>
            <a:prstGeom prst="rect">
              <a:avLst/>
            </a:prstGeom>
          </p:spPr>
        </p:pic>
      </p:grpSp>
    </p:spTree>
    <p:extLst>
      <p:ext uri="{BB962C8B-B14F-4D97-AF65-F5344CB8AC3E}">
        <p14:creationId xmlns:p14="http://schemas.microsoft.com/office/powerpoint/2010/main" val="191603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510863" y="220113"/>
            <a:ext cx="3456275" cy="886769"/>
          </a:xfrm>
          <a:prstGeom prst="rect">
            <a:avLst/>
          </a:prstGeom>
          <a:noFill/>
          <a:ln>
            <a:noFill/>
          </a:ln>
          <a:extLst>
            <a:ext uri="{53640926-AAD7-44D8-BBD7-CCE9431645EC}">
              <a14:shadowObscured xmlns:a14="http://schemas.microsoft.com/office/drawing/2010/main"/>
            </a:ext>
          </a:extLst>
        </p:spPr>
      </p:pic>
      <p:sp>
        <p:nvSpPr>
          <p:cNvPr id="10" name="Titre 2"/>
          <p:cNvSpPr txBox="1">
            <a:spLocks/>
          </p:cNvSpPr>
          <p:nvPr/>
        </p:nvSpPr>
        <p:spPr>
          <a:xfrm>
            <a:off x="336645" y="1865047"/>
            <a:ext cx="6519996" cy="215718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MA" dirty="0">
                <a:solidFill>
                  <a:srgbClr val="7030A0"/>
                </a:solidFill>
                <a:latin typeface="Arial Black" panose="020B0A04020102020204" pitchFamily="34" charset="0"/>
              </a:rPr>
              <a:t>DE LA DONNÉE À L’ACTION</a:t>
            </a:r>
          </a:p>
          <a:p>
            <a:pPr algn="just"/>
            <a:r>
              <a:rPr lang="fr-MA" dirty="0">
                <a:solidFill>
                  <a:srgbClr val="7030A0"/>
                </a:solidFill>
                <a:latin typeface="Arial Black" panose="020B0A04020102020204" pitchFamily="34" charset="0"/>
              </a:rPr>
              <a:t>  </a:t>
            </a:r>
            <a:br>
              <a:rPr lang="fr-MA" dirty="0">
                <a:solidFill>
                  <a:srgbClr val="7030A0"/>
                </a:solidFill>
                <a:latin typeface="Arial Black" panose="020B0A04020102020204" pitchFamily="34" charset="0"/>
              </a:rPr>
            </a:br>
            <a:r>
              <a:rPr lang="fr-MA" dirty="0">
                <a:solidFill>
                  <a:srgbClr val="00B0F0"/>
                </a:solidFill>
                <a:latin typeface="Arial Black" panose="020B0A04020102020204" pitchFamily="34" charset="0"/>
              </a:rPr>
              <a:t>Comment les statistiques renforcent l’efficacité des politiques publiques? </a:t>
            </a:r>
            <a:endParaRPr lang="fr-FR" sz="4000" dirty="0">
              <a:solidFill>
                <a:srgbClr val="00B0F0"/>
              </a:solidFill>
              <a:latin typeface="Arial Black" panose="020B0A04020102020204" pitchFamily="34" charset="0"/>
            </a:endParaRPr>
          </a:p>
        </p:txBody>
      </p:sp>
      <p:sp>
        <p:nvSpPr>
          <p:cNvPr id="11" name="Titre 2"/>
          <p:cNvSpPr txBox="1">
            <a:spLocks/>
          </p:cNvSpPr>
          <p:nvPr/>
        </p:nvSpPr>
        <p:spPr>
          <a:xfrm>
            <a:off x="2145821" y="5917839"/>
            <a:ext cx="8621472" cy="694180"/>
          </a:xfrm>
          <a:prstGeom prst="rect">
            <a:avLst/>
          </a:prstGeom>
          <a:noFill/>
        </p:spPr>
        <p:txBody>
          <a:bodyPr vert="horz" lIns="91440" tIns="45720" rIns="91440" bIns="45720" rtlCol="0" anchor="ctr">
            <a:normAutofit fontScale="70000" lnSpcReduction="20000"/>
          </a:bodyPr>
          <a:lstStyle>
            <a:lvl1pPr algn="ctr" defTabSz="914400" rtl="0" eaLnBrk="1" latinLnBrk="0" hangingPunct="1">
              <a:spcBef>
                <a:spcPct val="0"/>
              </a:spcBef>
              <a:buNone/>
              <a:defRPr sz="3600" b="1" kern="1200" cap="small" baseline="0">
                <a:solidFill>
                  <a:schemeClr val="tx1">
                    <a:lumMod val="65000"/>
                    <a:lumOff val="35000"/>
                  </a:schemeClr>
                </a:solidFill>
                <a:latin typeface="+mj-lt"/>
                <a:ea typeface="+mj-ea"/>
                <a:cs typeface="Arial" pitchFamily="34" charset="0"/>
              </a:defRPr>
            </a:lvl1pPr>
          </a:lstStyle>
          <a:p>
            <a:r>
              <a:rPr lang="fr-FR" sz="2400" dirty="0">
                <a:solidFill>
                  <a:schemeClr val="bg1">
                    <a:lumMod val="75000"/>
                  </a:schemeClr>
                </a:solidFill>
                <a:latin typeface="Arial Black" panose="020B0A04020102020204" pitchFamily="34" charset="0"/>
              </a:rPr>
              <a:t>Ministère de l’Industrie et du Commerce</a:t>
            </a:r>
          </a:p>
          <a:p>
            <a:r>
              <a:rPr lang="fr-FR" sz="2400" dirty="0">
                <a:solidFill>
                  <a:schemeClr val="bg1">
                    <a:lumMod val="75000"/>
                  </a:schemeClr>
                </a:solidFill>
                <a:latin typeface="Arial Black" panose="020B0A04020102020204" pitchFamily="34" charset="0"/>
              </a:rPr>
              <a:t>Direction des Statistiques, des Etudes, de la Veille et de l’Evaluation </a:t>
            </a:r>
            <a:endParaRPr lang="fr-FR" sz="2400" dirty="0">
              <a:solidFill>
                <a:schemeClr val="bg1">
                  <a:lumMod val="75000"/>
                </a:schemeClr>
              </a:solidFill>
              <a:latin typeface="Arial Black" panose="020B0A04020102020204" pitchFamily="34" charset="0"/>
              <a:cs typeface="Cairo Light" panose="00000400000000000000" pitchFamily="2" charset="-78"/>
            </a:endParaRPr>
          </a:p>
        </p:txBody>
      </p:sp>
      <p:sp>
        <p:nvSpPr>
          <p:cNvPr id="2" name="Rectangle 1">
            <a:extLst>
              <a:ext uri="{FF2B5EF4-FFF2-40B4-BE49-F238E27FC236}">
                <a16:creationId xmlns:a16="http://schemas.microsoft.com/office/drawing/2014/main" id="{F3FBE947-A118-4128-9422-F97BCAC6D869}"/>
              </a:ext>
            </a:extLst>
          </p:cNvPr>
          <p:cNvSpPr/>
          <p:nvPr/>
        </p:nvSpPr>
        <p:spPr>
          <a:xfrm>
            <a:off x="6668114" y="3624112"/>
            <a:ext cx="5404144" cy="1077218"/>
          </a:xfrm>
          <a:prstGeom prst="rect">
            <a:avLst/>
          </a:prstGeom>
        </p:spPr>
        <p:txBody>
          <a:bodyPr wrap="square">
            <a:spAutoFit/>
          </a:bodyPr>
          <a:lstStyle/>
          <a:p>
            <a:r>
              <a:rPr lang="fr-FR" sz="3200" b="1" dirty="0">
                <a:solidFill>
                  <a:schemeClr val="accent2"/>
                </a:solidFill>
                <a:latin typeface="Perpetua" panose="02020502060401020303" pitchFamily="18" charset="0"/>
              </a:rPr>
              <a:t>‘‘Une approche data-</a:t>
            </a:r>
            <a:r>
              <a:rPr lang="fr-FR" sz="3200" b="1" dirty="0" err="1">
                <a:solidFill>
                  <a:schemeClr val="accent2"/>
                </a:solidFill>
                <a:latin typeface="Perpetua" panose="02020502060401020303" pitchFamily="18" charset="0"/>
              </a:rPr>
              <a:t>driven</a:t>
            </a:r>
            <a:r>
              <a:rPr lang="fr-FR" sz="3200" b="1" dirty="0">
                <a:solidFill>
                  <a:schemeClr val="accent2"/>
                </a:solidFill>
                <a:latin typeface="Perpetua" panose="02020502060401020303" pitchFamily="18" charset="0"/>
              </a:rPr>
              <a:t> pour des décisions éclairées’’</a:t>
            </a:r>
            <a:endParaRPr lang="fr-MA" sz="3200" b="1" dirty="0">
              <a:solidFill>
                <a:schemeClr val="accent2"/>
              </a:solidFill>
              <a:latin typeface="Perpetua" panose="02020502060401020303" pitchFamily="18" charset="0"/>
            </a:endParaRPr>
          </a:p>
        </p:txBody>
      </p:sp>
    </p:spTree>
    <p:extLst>
      <p:ext uri="{BB962C8B-B14F-4D97-AF65-F5344CB8AC3E}">
        <p14:creationId xmlns:p14="http://schemas.microsoft.com/office/powerpoint/2010/main" val="372538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1" name="Titre 1">
            <a:extLst>
              <a:ext uri="{FF2B5EF4-FFF2-40B4-BE49-F238E27FC236}">
                <a16:creationId xmlns:a16="http://schemas.microsoft.com/office/drawing/2014/main" id="{6683AD82-8BDE-44DF-8D4A-53C27FF36295}"/>
              </a:ext>
            </a:extLst>
          </p:cNvPr>
          <p:cNvSpPr txBox="1">
            <a:spLocks/>
          </p:cNvSpPr>
          <p:nvPr/>
        </p:nvSpPr>
        <p:spPr bwMode="auto">
          <a:xfrm>
            <a:off x="760782" y="1547787"/>
            <a:ext cx="10715681"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lgn="ctr">
              <a:defRPr/>
            </a:pPr>
            <a:r>
              <a:rPr lang="fr-FR" sz="2800" kern="0" dirty="0">
                <a:solidFill>
                  <a:srgbClr val="182B3B"/>
                </a:solidFill>
                <a:latin typeface="+mn-lt"/>
              </a:rPr>
              <a:t>Principales missions du Ministère de l’Industrie et du Commerce </a:t>
            </a:r>
          </a:p>
        </p:txBody>
      </p:sp>
      <p:sp>
        <p:nvSpPr>
          <p:cNvPr id="2" name="Rectangle 1"/>
          <p:cNvSpPr>
            <a:spLocks noChangeArrowheads="1"/>
          </p:cNvSpPr>
          <p:nvPr/>
        </p:nvSpPr>
        <p:spPr bwMode="auto">
          <a:xfrm>
            <a:off x="641269" y="2727995"/>
            <a:ext cx="1129239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mn-lt"/>
              </a:rPr>
              <a:t>Le Ministère de l’Industrie et du Commerce est chargé de la conception et de la mise en œuvre de la politique</a:t>
            </a:r>
            <a:r>
              <a:rPr kumimoji="0" lang="fr-FR" altLang="fr-FR" sz="2000" b="1" i="0" u="none" strike="noStrike" cap="none" normalizeH="0" dirty="0">
                <a:ln>
                  <a:noFill/>
                </a:ln>
                <a:solidFill>
                  <a:schemeClr val="tx1"/>
                </a:solidFill>
                <a:effectLst/>
                <a:latin typeface="+mn-lt"/>
              </a:rPr>
              <a:t> </a:t>
            </a:r>
            <a:r>
              <a:rPr kumimoji="0" lang="fr-FR" altLang="fr-FR" sz="2000" b="1" i="0" u="none" strike="noStrike" cap="none" normalizeH="0" baseline="0" dirty="0">
                <a:ln>
                  <a:noFill/>
                </a:ln>
                <a:solidFill>
                  <a:schemeClr val="tx1"/>
                </a:solidFill>
                <a:effectLst/>
                <a:latin typeface="+mn-lt"/>
              </a:rPr>
              <a:t>dans les domaines sous tutelle, plus particulièrement</a:t>
            </a:r>
            <a:r>
              <a:rPr lang="fr-FR" altLang="fr-FR" sz="2000" b="1" dirty="0">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fr-FR" altLang="fr-FR" sz="2000" b="1" dirty="0">
                <a:latin typeface="+mn-lt"/>
              </a:rPr>
              <a:t>E</a:t>
            </a:r>
            <a:r>
              <a:rPr kumimoji="0" lang="fr-FR" altLang="fr-FR" sz="2000" b="1" i="0" u="none" strike="noStrike" cap="none" normalizeH="0" baseline="0" dirty="0">
                <a:ln>
                  <a:noFill/>
                </a:ln>
                <a:solidFill>
                  <a:schemeClr val="tx1"/>
                </a:solidFill>
                <a:effectLst/>
                <a:latin typeface="+mn-lt"/>
              </a:rPr>
              <a:t>laborer les stratégies de développement des secteurs de l’industrie et du commerce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2000" b="1" i="0" u="none" strike="noStrike" cap="none" normalizeH="0" baseline="0" dirty="0">
                <a:ln>
                  <a:noFill/>
                </a:ln>
                <a:solidFill>
                  <a:schemeClr val="tx1"/>
                </a:solidFill>
                <a:effectLst/>
                <a:latin typeface="+mn-lt"/>
              </a:rPr>
              <a:t>Promouvoir et développer l’innovation dans les domaines de l’industrie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2000" b="1" i="0" u="none" strike="noStrike" cap="none" normalizeH="0" baseline="0" dirty="0">
                <a:ln>
                  <a:noFill/>
                </a:ln>
                <a:solidFill>
                  <a:schemeClr val="tx1"/>
                </a:solidFill>
                <a:effectLst/>
                <a:latin typeface="+mn-lt"/>
              </a:rPr>
              <a:t>Développer et coordonner les espaces d’accueil industriels et commerciaux ;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2000" b="1" i="0" u="none" strike="noStrike" cap="none" normalizeH="0" baseline="0" dirty="0">
                <a:ln>
                  <a:noFill/>
                </a:ln>
                <a:solidFill>
                  <a:schemeClr val="tx1"/>
                </a:solidFill>
                <a:effectLst/>
                <a:latin typeface="+mn-lt"/>
              </a:rPr>
              <a:t>Contribuer à la définition des plans de formation dans les secteurs de l’industrie et du commerce, et participer au suivi de leur mise en œuvre ;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fr-FR" sz="2000" b="1" i="0" u="none" strike="noStrike" cap="none" normalizeH="0" baseline="0" dirty="0">
                <a:ln>
                  <a:noFill/>
                </a:ln>
                <a:solidFill>
                  <a:schemeClr val="tx1"/>
                </a:solidFill>
                <a:effectLst/>
                <a:latin typeface="+mn-lt"/>
              </a:rPr>
              <a:t>Promouvoir la qualité et la sécurité dans les secteurs de l’industrie et du commerce ; </a:t>
            </a:r>
          </a:p>
        </p:txBody>
      </p:sp>
    </p:spTree>
    <p:extLst>
      <p:ext uri="{BB962C8B-B14F-4D97-AF65-F5344CB8AC3E}">
        <p14:creationId xmlns:p14="http://schemas.microsoft.com/office/powerpoint/2010/main" val="239526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58990" y="2346382"/>
            <a:ext cx="5477106" cy="3416320"/>
          </a:xfrm>
          <a:prstGeom prst="rect">
            <a:avLst/>
          </a:prstGeom>
          <a:solidFill>
            <a:schemeClr val="bg1"/>
          </a:solidFill>
        </p:spPr>
        <p:txBody>
          <a:bodyPr wrap="square">
            <a:spAutoFit/>
          </a:bodyPr>
          <a:lstStyle/>
          <a:p>
            <a:pPr marL="285750" indent="-285750" algn="just">
              <a:buFont typeface="Wingdings" panose="05000000000000000000" pitchFamily="2" charset="2"/>
              <a:buChar char="§"/>
            </a:pPr>
            <a:r>
              <a:rPr lang="fr-FR" b="1" dirty="0">
                <a:solidFill>
                  <a:schemeClr val="dk1"/>
                </a:solidFill>
                <a:latin typeface="+mj-lt"/>
                <a:ea typeface="Roboto"/>
                <a:cs typeface="Roboto"/>
              </a:rPr>
              <a:t>Evaluer les acquis résultant de la mise en œuvre des stratégies entreprises par le Ministère ;</a:t>
            </a:r>
          </a:p>
          <a:p>
            <a:pPr marL="285750" indent="-285750" algn="just">
              <a:buFont typeface="Wingdings" panose="05000000000000000000" pitchFamily="2" charset="2"/>
              <a:buChar char="§"/>
            </a:pPr>
            <a:endParaRPr lang="fr-FR" b="1" dirty="0">
              <a:solidFill>
                <a:schemeClr val="dk1"/>
              </a:solidFill>
              <a:latin typeface="+mj-lt"/>
              <a:ea typeface="Roboto"/>
              <a:cs typeface="Roboto"/>
            </a:endParaRPr>
          </a:p>
          <a:p>
            <a:pPr marL="285750" indent="-285750" algn="just">
              <a:buFont typeface="Wingdings" panose="05000000000000000000" pitchFamily="2" charset="2"/>
              <a:buChar char="§"/>
            </a:pPr>
            <a:r>
              <a:rPr lang="fr-FR" b="1" dirty="0">
                <a:solidFill>
                  <a:schemeClr val="dk1"/>
                </a:solidFill>
                <a:latin typeface="+mj-lt"/>
                <a:ea typeface="Roboto"/>
                <a:cs typeface="Roboto"/>
              </a:rPr>
              <a:t>Suivre les programmes et plans d’actions du Ministère ;</a:t>
            </a:r>
          </a:p>
          <a:p>
            <a:pPr marL="285750" indent="-285750" algn="just">
              <a:buFont typeface="Wingdings" panose="05000000000000000000" pitchFamily="2" charset="2"/>
              <a:buChar char="§"/>
            </a:pPr>
            <a:endParaRPr lang="fr-FR" b="1" dirty="0">
              <a:solidFill>
                <a:schemeClr val="dk1"/>
              </a:solidFill>
              <a:latin typeface="+mj-lt"/>
              <a:ea typeface="Roboto"/>
              <a:cs typeface="Roboto"/>
            </a:endParaRPr>
          </a:p>
          <a:p>
            <a:pPr marL="285750" indent="-285750" algn="just">
              <a:buFont typeface="Wingdings" panose="05000000000000000000" pitchFamily="2" charset="2"/>
              <a:buChar char="§"/>
            </a:pPr>
            <a:r>
              <a:rPr lang="fr-FR" b="1" dirty="0">
                <a:solidFill>
                  <a:schemeClr val="dk1"/>
                </a:solidFill>
                <a:latin typeface="+mj-lt"/>
                <a:ea typeface="Roboto"/>
                <a:cs typeface="Roboto"/>
              </a:rPr>
              <a:t>Réaliser des analyses prédictives et diagnostiques, ainsi que des études sectorielles et thématiques dans les domaines qui relèvent de la compétence du Ministère ;</a:t>
            </a:r>
          </a:p>
          <a:p>
            <a:pPr marL="285750" indent="-285750" algn="just">
              <a:buFont typeface="Wingdings" panose="05000000000000000000" pitchFamily="2" charset="2"/>
              <a:buChar char="§"/>
            </a:pPr>
            <a:endParaRPr lang="fr-FR" b="1" dirty="0">
              <a:solidFill>
                <a:schemeClr val="dk1"/>
              </a:solidFill>
              <a:latin typeface="+mj-lt"/>
              <a:ea typeface="Roboto"/>
              <a:cs typeface="Roboto"/>
            </a:endParaRPr>
          </a:p>
          <a:p>
            <a:pPr marL="285750" indent="-285750" algn="just">
              <a:buFont typeface="Wingdings" panose="05000000000000000000" pitchFamily="2" charset="2"/>
              <a:buChar char="§"/>
            </a:pPr>
            <a:r>
              <a:rPr lang="fr-FR" b="1" dirty="0">
                <a:solidFill>
                  <a:schemeClr val="dk1"/>
                </a:solidFill>
                <a:latin typeface="+mj-lt"/>
                <a:ea typeface="Roboto"/>
                <a:cs typeface="Roboto"/>
              </a:rPr>
              <a:t>Réaliser des études d’impacts.</a:t>
            </a:r>
          </a:p>
          <a:p>
            <a:pPr marL="285750" indent="-285750" algn="just">
              <a:buFont typeface="Wingdings" panose="05000000000000000000" pitchFamily="2" charset="2"/>
              <a:buChar char="§"/>
            </a:pPr>
            <a:endParaRPr lang="fr-FR" b="1" dirty="0">
              <a:solidFill>
                <a:schemeClr val="dk1"/>
              </a:solidFill>
              <a:latin typeface="+mj-lt"/>
              <a:ea typeface="Roboto"/>
              <a:cs typeface="Roboto"/>
            </a:endParaRPr>
          </a:p>
          <a:p>
            <a:pPr marL="285750" indent="-285750" algn="just">
              <a:buFont typeface="Wingdings" panose="05000000000000000000" pitchFamily="2" charset="2"/>
              <a:buChar char="§"/>
            </a:pPr>
            <a:r>
              <a:rPr lang="fr-FR" b="1" dirty="0">
                <a:solidFill>
                  <a:schemeClr val="dk1"/>
                </a:solidFill>
                <a:latin typeface="+mj-lt"/>
                <a:ea typeface="Roboto"/>
                <a:cs typeface="Roboto"/>
              </a:rPr>
              <a:t>Réaliser des TDB, bulletins et des rapports de veille ;</a:t>
            </a:r>
          </a:p>
        </p:txBody>
      </p:sp>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066191" y="-1371127"/>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1" name="Titre 1">
            <a:extLst>
              <a:ext uri="{FF2B5EF4-FFF2-40B4-BE49-F238E27FC236}">
                <a16:creationId xmlns:a16="http://schemas.microsoft.com/office/drawing/2014/main" id="{6683AD82-8BDE-44DF-8D4A-53C27FF36295}"/>
              </a:ext>
            </a:extLst>
          </p:cNvPr>
          <p:cNvSpPr txBox="1">
            <a:spLocks/>
          </p:cNvSpPr>
          <p:nvPr/>
        </p:nvSpPr>
        <p:spPr bwMode="auto">
          <a:xfrm>
            <a:off x="2805386" y="1482782"/>
            <a:ext cx="10715681"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defRPr/>
            </a:pPr>
            <a:r>
              <a:rPr lang="fr-FR" sz="2800" kern="0" dirty="0">
                <a:solidFill>
                  <a:srgbClr val="182B3B"/>
                </a:solidFill>
                <a:latin typeface="+mn-lt"/>
              </a:rPr>
              <a:t>Principales missions liées aux statistiques</a:t>
            </a:r>
          </a:p>
        </p:txBody>
      </p:sp>
      <p:sp>
        <p:nvSpPr>
          <p:cNvPr id="12" name="Rectangle 11"/>
          <p:cNvSpPr/>
          <p:nvPr/>
        </p:nvSpPr>
        <p:spPr>
          <a:xfrm>
            <a:off x="56191" y="2846747"/>
            <a:ext cx="5256044" cy="2585323"/>
          </a:xfrm>
          <a:prstGeom prst="rect">
            <a:avLst/>
          </a:prstGeom>
          <a:solidFill>
            <a:schemeClr val="bg1"/>
          </a:solidFill>
        </p:spPr>
        <p:txBody>
          <a:bodyPr wrap="square">
            <a:spAutoFit/>
          </a:bodyPr>
          <a:lstStyle/>
          <a:p>
            <a:pPr marL="285750" indent="-285750" algn="just">
              <a:buFont typeface="Wingdings" panose="05000000000000000000" pitchFamily="2" charset="2"/>
              <a:buChar char="§"/>
            </a:pPr>
            <a:r>
              <a:rPr lang="fr-FR" b="1" dirty="0">
                <a:solidFill>
                  <a:schemeClr val="dk1"/>
                </a:solidFill>
                <a:ea typeface="Roboto"/>
                <a:cs typeface="Roboto"/>
              </a:rPr>
              <a:t>Gérer les répertoires des entreprises opérant dans les secteurs sous tutelle ;</a:t>
            </a:r>
          </a:p>
          <a:p>
            <a:pPr marL="285750" indent="-285750" algn="just">
              <a:buFont typeface="Wingdings" panose="05000000000000000000" pitchFamily="2" charset="2"/>
              <a:buChar char="§"/>
            </a:pPr>
            <a:endParaRPr lang="fr-FR" b="1" dirty="0">
              <a:solidFill>
                <a:schemeClr val="dk1"/>
              </a:solidFill>
              <a:ea typeface="Roboto"/>
              <a:cs typeface="Roboto"/>
            </a:endParaRPr>
          </a:p>
          <a:p>
            <a:pPr marL="285750" indent="-285750" algn="just">
              <a:buFont typeface="Wingdings" panose="05000000000000000000" pitchFamily="2" charset="2"/>
              <a:buChar char="§"/>
            </a:pPr>
            <a:r>
              <a:rPr lang="fr-FR" b="1" dirty="0">
                <a:solidFill>
                  <a:schemeClr val="dk1"/>
                </a:solidFill>
                <a:ea typeface="Roboto"/>
                <a:cs typeface="Roboto"/>
              </a:rPr>
              <a:t>Produire, gérer et exploiter les bases de données liées aux secteurs sous-tutelle;</a:t>
            </a:r>
          </a:p>
          <a:p>
            <a:pPr marL="285750" indent="-285750" algn="just">
              <a:buFont typeface="Wingdings" panose="05000000000000000000" pitchFamily="2" charset="2"/>
              <a:buChar char="§"/>
            </a:pPr>
            <a:endParaRPr lang="fr-FR" b="1" dirty="0">
              <a:solidFill>
                <a:schemeClr val="dk1"/>
              </a:solidFill>
              <a:ea typeface="Roboto"/>
              <a:cs typeface="Roboto"/>
            </a:endParaRPr>
          </a:p>
          <a:p>
            <a:pPr marL="285750" indent="-285750" algn="just">
              <a:buFont typeface="Wingdings" panose="05000000000000000000" pitchFamily="2" charset="2"/>
              <a:buChar char="§"/>
            </a:pPr>
            <a:r>
              <a:rPr lang="fr-FR" b="1" dirty="0">
                <a:solidFill>
                  <a:schemeClr val="dk1"/>
                </a:solidFill>
                <a:ea typeface="Roboto"/>
                <a:cs typeface="Roboto"/>
              </a:rPr>
              <a:t>Elaborer des indicateurs de suivi stratégique et de suivi dans les domaines dévolus au Ministère ;</a:t>
            </a:r>
          </a:p>
          <a:p>
            <a:pPr marL="285750" indent="-285750" algn="just">
              <a:buFont typeface="Wingdings" panose="05000000000000000000" pitchFamily="2" charset="2"/>
              <a:buChar char="§"/>
            </a:pPr>
            <a:endParaRPr lang="fr-FR" b="1" dirty="0">
              <a:solidFill>
                <a:schemeClr val="dk1"/>
              </a:solidFill>
              <a:ea typeface="Roboto"/>
              <a:cs typeface="Roboto"/>
            </a:endParaRPr>
          </a:p>
        </p:txBody>
      </p:sp>
      <p:sp>
        <p:nvSpPr>
          <p:cNvPr id="14" name="Triangle isocèle 13"/>
          <p:cNvSpPr/>
          <p:nvPr/>
        </p:nvSpPr>
        <p:spPr>
          <a:xfrm rot="5400000" flipH="1">
            <a:off x="5584093" y="3976413"/>
            <a:ext cx="421507" cy="325989"/>
          </a:xfrm>
          <a:prstGeom prst="triangle">
            <a:avLst/>
          </a:prstGeom>
          <a:solidFill>
            <a:srgbClr val="DB8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dirty="0">
              <a:latin typeface="+mj-lt"/>
            </a:endParaRPr>
          </a:p>
        </p:txBody>
      </p:sp>
    </p:spTree>
    <p:extLst>
      <p:ext uri="{BB962C8B-B14F-4D97-AF65-F5344CB8AC3E}">
        <p14:creationId xmlns:p14="http://schemas.microsoft.com/office/powerpoint/2010/main" val="230478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grpSp>
        <p:nvGrpSpPr>
          <p:cNvPr id="11" name="Groupe 10"/>
          <p:cNvGrpSpPr/>
          <p:nvPr/>
        </p:nvGrpSpPr>
        <p:grpSpPr>
          <a:xfrm>
            <a:off x="734841" y="2953380"/>
            <a:ext cx="10446000" cy="910908"/>
            <a:chOff x="1855433" y="2699865"/>
            <a:chExt cx="8100230" cy="910908"/>
          </a:xfrm>
        </p:grpSpPr>
        <p:grpSp>
          <p:nvGrpSpPr>
            <p:cNvPr id="12" name="Groupe 11"/>
            <p:cNvGrpSpPr/>
            <p:nvPr/>
          </p:nvGrpSpPr>
          <p:grpSpPr>
            <a:xfrm>
              <a:off x="2938509" y="2743200"/>
              <a:ext cx="7017154" cy="824240"/>
              <a:chOff x="2895537" y="2743200"/>
              <a:chExt cx="6709152" cy="824240"/>
            </a:xfrm>
          </p:grpSpPr>
          <p:sp>
            <p:nvSpPr>
              <p:cNvPr id="19" name="Rectangle 18"/>
              <p:cNvSpPr/>
              <p:nvPr/>
            </p:nvSpPr>
            <p:spPr>
              <a:xfrm>
                <a:off x="2895537" y="2743200"/>
                <a:ext cx="5673615" cy="824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2060"/>
                  </a:solidFill>
                </a:endParaRPr>
              </a:p>
            </p:txBody>
          </p:sp>
          <p:sp>
            <p:nvSpPr>
              <p:cNvPr id="20" name="ZoneTexte 19"/>
              <p:cNvSpPr txBox="1"/>
              <p:nvPr/>
            </p:nvSpPr>
            <p:spPr>
              <a:xfrm>
                <a:off x="3108523" y="2900661"/>
                <a:ext cx="6496166" cy="584775"/>
              </a:xfrm>
              <a:prstGeom prst="rect">
                <a:avLst/>
              </a:prstGeom>
              <a:noFill/>
            </p:spPr>
            <p:txBody>
              <a:bodyPr wrap="square" rtlCol="0" anchor="ctr">
                <a:spAutoFit/>
              </a:bodyPr>
              <a:lstStyle/>
              <a:p>
                <a:r>
                  <a:rPr lang="fr-FR" sz="3200" b="1" cap="all" dirty="0">
                    <a:solidFill>
                      <a:srgbClr val="002060"/>
                    </a:solidFill>
                    <a:effectLst>
                      <a:outerShdw blurRad="38100" dist="38100" dir="2700000" algn="tl">
                        <a:srgbClr val="000000">
                          <a:alpha val="43137"/>
                        </a:srgbClr>
                      </a:outerShdw>
                    </a:effectLst>
                  </a:rPr>
                  <a:t>Source des statistiques du ministère</a:t>
                </a:r>
              </a:p>
            </p:txBody>
          </p:sp>
        </p:grpSp>
        <p:grpSp>
          <p:nvGrpSpPr>
            <p:cNvPr id="13" name="Groupe 12"/>
            <p:cNvGrpSpPr/>
            <p:nvPr/>
          </p:nvGrpSpPr>
          <p:grpSpPr>
            <a:xfrm>
              <a:off x="1855433" y="2699865"/>
              <a:ext cx="1083076" cy="910908"/>
              <a:chOff x="12665805" y="2355066"/>
              <a:chExt cx="1083076" cy="910908"/>
            </a:xfrm>
          </p:grpSpPr>
          <p:sp>
            <p:nvSpPr>
              <p:cNvPr id="17" name="Triangle isocèle 16"/>
              <p:cNvSpPr/>
              <p:nvPr/>
            </p:nvSpPr>
            <p:spPr>
              <a:xfrm rot="16200000">
                <a:off x="12640507" y="2380365"/>
                <a:ext cx="910907" cy="8603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sp>
            <p:nvSpPr>
              <p:cNvPr id="18" name="Triangle isocèle 17"/>
              <p:cNvSpPr/>
              <p:nvPr/>
            </p:nvSpPr>
            <p:spPr>
              <a:xfrm rot="16200000">
                <a:off x="12875799" y="2392892"/>
                <a:ext cx="910908" cy="835256"/>
              </a:xfrm>
              <a:prstGeom prst="triangl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grpSp>
        <p:grpSp>
          <p:nvGrpSpPr>
            <p:cNvPr id="14" name="Groupe 13"/>
            <p:cNvGrpSpPr/>
            <p:nvPr/>
          </p:nvGrpSpPr>
          <p:grpSpPr>
            <a:xfrm flipH="1">
              <a:off x="8872587" y="2699865"/>
              <a:ext cx="1083076" cy="910908"/>
              <a:chOff x="12665805" y="2355066"/>
              <a:chExt cx="1083076" cy="910908"/>
            </a:xfrm>
          </p:grpSpPr>
          <p:sp>
            <p:nvSpPr>
              <p:cNvPr id="15" name="Triangle isocèle 14"/>
              <p:cNvSpPr/>
              <p:nvPr/>
            </p:nvSpPr>
            <p:spPr>
              <a:xfrm rot="16200000">
                <a:off x="12640507" y="2380365"/>
                <a:ext cx="910907" cy="8603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sp>
            <p:nvSpPr>
              <p:cNvPr id="16" name="Triangle isocèle 15"/>
              <p:cNvSpPr/>
              <p:nvPr/>
            </p:nvSpPr>
            <p:spPr>
              <a:xfrm rot="16200000">
                <a:off x="12875799" y="2392892"/>
                <a:ext cx="910908" cy="835256"/>
              </a:xfrm>
              <a:prstGeom prst="triangl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grpSp>
      </p:grpSp>
    </p:spTree>
    <p:extLst>
      <p:ext uri="{BB962C8B-B14F-4D97-AF65-F5344CB8AC3E}">
        <p14:creationId xmlns:p14="http://schemas.microsoft.com/office/powerpoint/2010/main" val="342974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0" name="Titre 1">
            <a:extLst>
              <a:ext uri="{FF2B5EF4-FFF2-40B4-BE49-F238E27FC236}">
                <a16:creationId xmlns:a16="http://schemas.microsoft.com/office/drawing/2014/main" id="{6683AD82-8BDE-44DF-8D4A-53C27FF36295}"/>
              </a:ext>
            </a:extLst>
          </p:cNvPr>
          <p:cNvSpPr txBox="1">
            <a:spLocks/>
          </p:cNvSpPr>
          <p:nvPr/>
        </p:nvSpPr>
        <p:spPr bwMode="auto">
          <a:xfrm>
            <a:off x="3366352" y="1331887"/>
            <a:ext cx="7237989"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defRPr/>
            </a:pPr>
            <a:r>
              <a:rPr lang="fr-FR" sz="2800" kern="0" dirty="0">
                <a:solidFill>
                  <a:srgbClr val="182B3B"/>
                </a:solidFill>
              </a:rPr>
              <a:t>Sources des statistiques du Ministère</a:t>
            </a:r>
          </a:p>
        </p:txBody>
      </p:sp>
      <p:sp>
        <p:nvSpPr>
          <p:cNvPr id="13" name="Google Shape;229;p4"/>
          <p:cNvSpPr/>
          <p:nvPr/>
        </p:nvSpPr>
        <p:spPr>
          <a:xfrm>
            <a:off x="2068804" y="4360411"/>
            <a:ext cx="3739734" cy="2459240"/>
          </a:xfrm>
          <a:prstGeom prst="rect">
            <a:avLst/>
          </a:prstGeom>
          <a:solidFill>
            <a:schemeClr val="bg1"/>
          </a:solidFill>
          <a:ln>
            <a:solidFill>
              <a:srgbClr val="002060"/>
            </a:solidFill>
          </a:ln>
        </p:spPr>
        <p:txBody>
          <a:bodyPr spcFirstLastPara="1" wrap="square" lIns="0" tIns="0" rIns="0" bIns="0" anchor="t" anchorCtr="0">
            <a:noAutofit/>
          </a:bodyPr>
          <a:lstStyle/>
          <a:p>
            <a:pPr>
              <a:buClr>
                <a:srgbClr val="000000"/>
              </a:buClr>
              <a:buSzPts val="1400"/>
              <a:buFont typeface="Arial"/>
              <a:buNone/>
            </a:pPr>
            <a:endParaRPr sz="1400" dirty="0">
              <a:solidFill>
                <a:schemeClr val="accent5"/>
              </a:solidFill>
              <a:latin typeface="Calibri"/>
              <a:ea typeface="Calibri"/>
              <a:cs typeface="Calibri"/>
              <a:sym typeface="Calibri"/>
            </a:endParaRPr>
          </a:p>
        </p:txBody>
      </p:sp>
      <p:sp>
        <p:nvSpPr>
          <p:cNvPr id="14" name="Google Shape;236;p4"/>
          <p:cNvSpPr/>
          <p:nvPr/>
        </p:nvSpPr>
        <p:spPr>
          <a:xfrm>
            <a:off x="992458" y="1997018"/>
            <a:ext cx="3282250" cy="2224103"/>
          </a:xfrm>
          <a:prstGeom prst="rect">
            <a:avLst/>
          </a:prstGeom>
          <a:solidFill>
            <a:schemeClr val="bg1"/>
          </a:solidFill>
          <a:ln>
            <a:solidFill>
              <a:srgbClr val="002060"/>
            </a:solid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accent5"/>
              </a:solidFill>
              <a:latin typeface="Calibri"/>
              <a:ea typeface="Calibri"/>
              <a:cs typeface="Calibri"/>
              <a:sym typeface="Calibri"/>
            </a:endParaRPr>
          </a:p>
        </p:txBody>
      </p:sp>
      <p:sp>
        <p:nvSpPr>
          <p:cNvPr id="15" name="Google Shape;237;p4"/>
          <p:cNvSpPr/>
          <p:nvPr/>
        </p:nvSpPr>
        <p:spPr>
          <a:xfrm>
            <a:off x="992458" y="2558341"/>
            <a:ext cx="3365160" cy="617295"/>
          </a:xfrm>
          <a:prstGeom prst="rect">
            <a:avLst/>
          </a:prstGeom>
          <a:noFill/>
          <a:ln>
            <a:noFill/>
          </a:ln>
        </p:spPr>
        <p:txBody>
          <a:bodyPr spcFirstLastPara="1" wrap="square" lIns="91425" tIns="45700" rIns="90000"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fr-MA" sz="2800" b="1" i="0" u="none" strike="noStrike" cap="none" dirty="0">
                <a:solidFill>
                  <a:schemeClr val="accent5"/>
                </a:solidFill>
                <a:latin typeface="Calibri"/>
                <a:ea typeface="Calibri"/>
                <a:cs typeface="Calibri"/>
                <a:sym typeface="Calibri"/>
              </a:rPr>
              <a:t>EAIT </a:t>
            </a:r>
            <a:endParaRPr sz="1400" b="0" i="0" u="none" strike="noStrike" cap="none" dirty="0">
              <a:solidFill>
                <a:schemeClr val="accent5"/>
              </a:solidFill>
              <a:latin typeface="Arial"/>
              <a:ea typeface="Arial"/>
              <a:cs typeface="Arial"/>
              <a:sym typeface="Arial"/>
            </a:endParaRPr>
          </a:p>
          <a:p>
            <a:pPr lvl="0" algn="ctr">
              <a:buSzPts val="1400"/>
            </a:pPr>
            <a:r>
              <a:rPr lang="fr-FR" b="1" dirty="0">
                <a:solidFill>
                  <a:schemeClr val="accent5"/>
                </a:solidFill>
                <a:latin typeface="Calibri"/>
                <a:ea typeface="Calibri"/>
                <a:cs typeface="Calibri"/>
                <a:sym typeface="Calibri"/>
              </a:rPr>
              <a:t>Enquête industrielle auprès des entreprises industrielles </a:t>
            </a:r>
          </a:p>
          <a:p>
            <a:pPr algn="ctr">
              <a:buSzPts val="1400"/>
            </a:pPr>
            <a:r>
              <a:rPr lang="fr-FR" sz="1400" dirty="0">
                <a:latin typeface="Calibri"/>
                <a:ea typeface="Calibri"/>
                <a:cs typeface="Calibri"/>
                <a:sym typeface="Calibri"/>
              </a:rPr>
              <a:t>Données terrain relatives à un ensemble d’indicateurs sur le secteur industriel :CA, Production, VA, Foncier, etc.</a:t>
            </a:r>
          </a:p>
          <a:p>
            <a:pPr lvl="0" algn="ctr">
              <a:buSzPts val="1400"/>
            </a:pPr>
            <a:endParaRPr lang="fr-FR" b="1" dirty="0">
              <a:solidFill>
                <a:srgbClr val="FFFFFF"/>
              </a:solidFill>
              <a:latin typeface="Calibri"/>
              <a:ea typeface="Calibri"/>
              <a:cs typeface="Calibri"/>
              <a:sym typeface="Calibri"/>
            </a:endParaRPr>
          </a:p>
        </p:txBody>
      </p:sp>
      <p:sp>
        <p:nvSpPr>
          <p:cNvPr id="16" name="Google Shape;240;p4"/>
          <p:cNvSpPr/>
          <p:nvPr/>
        </p:nvSpPr>
        <p:spPr>
          <a:xfrm>
            <a:off x="8348948" y="1939692"/>
            <a:ext cx="3404971" cy="2281429"/>
          </a:xfrm>
          <a:prstGeom prst="rect">
            <a:avLst/>
          </a:prstGeom>
          <a:solidFill>
            <a:schemeClr val="bg1"/>
          </a:solidFill>
          <a:ln>
            <a:solidFill>
              <a:srgbClr val="002060"/>
            </a:solidFill>
          </a:ln>
        </p:spPr>
        <p:txBody>
          <a:bodyPr spcFirstLastPara="1" wrap="square" lIns="0" tIns="0" rIns="0" bIns="0" anchor="t" anchorCtr="0">
            <a:noAutofit/>
          </a:bodyPr>
          <a:lstStyle/>
          <a:p>
            <a:pPr>
              <a:buClr>
                <a:srgbClr val="000000"/>
              </a:buClr>
              <a:buSzPts val="1400"/>
              <a:buFont typeface="Arial"/>
              <a:buNone/>
            </a:pPr>
            <a:endParaRPr sz="1400" dirty="0">
              <a:solidFill>
                <a:schemeClr val="accent5"/>
              </a:solidFill>
              <a:latin typeface="Calibri"/>
              <a:ea typeface="Calibri"/>
              <a:cs typeface="Calibri"/>
              <a:sym typeface="Calibri"/>
            </a:endParaRPr>
          </a:p>
        </p:txBody>
      </p:sp>
      <p:sp>
        <p:nvSpPr>
          <p:cNvPr id="17" name="Google Shape;244;p4"/>
          <p:cNvSpPr/>
          <p:nvPr/>
        </p:nvSpPr>
        <p:spPr>
          <a:xfrm>
            <a:off x="4455891" y="1976716"/>
            <a:ext cx="3739734" cy="2244406"/>
          </a:xfrm>
          <a:prstGeom prst="rect">
            <a:avLst/>
          </a:prstGeom>
          <a:solidFill>
            <a:schemeClr val="bg1"/>
          </a:solidFill>
          <a:ln>
            <a:solidFill>
              <a:srgbClr val="002060"/>
            </a:solidFill>
          </a:ln>
        </p:spPr>
        <p:txBody>
          <a:bodyPr spcFirstLastPara="1" wrap="square" lIns="0" tIns="0" rIns="0" bIns="0" anchor="t" anchorCtr="0">
            <a:noAutofit/>
          </a:bodyPr>
          <a:lstStyle/>
          <a:p>
            <a:pPr>
              <a:buClr>
                <a:srgbClr val="000000"/>
              </a:buClr>
              <a:buSzPts val="1400"/>
              <a:buFont typeface="Arial"/>
              <a:buNone/>
            </a:pPr>
            <a:endParaRPr sz="1400" dirty="0">
              <a:solidFill>
                <a:schemeClr val="accent5"/>
              </a:solidFill>
              <a:latin typeface="Calibri"/>
              <a:ea typeface="Calibri"/>
              <a:cs typeface="Calibri"/>
              <a:sym typeface="Calibri"/>
            </a:endParaRPr>
          </a:p>
        </p:txBody>
      </p:sp>
      <p:sp>
        <p:nvSpPr>
          <p:cNvPr id="18" name="Google Shape;246;p4"/>
          <p:cNvSpPr/>
          <p:nvPr/>
        </p:nvSpPr>
        <p:spPr>
          <a:xfrm>
            <a:off x="4613153" y="2784214"/>
            <a:ext cx="3401032" cy="617295"/>
          </a:xfrm>
          <a:prstGeom prst="rect">
            <a:avLst/>
          </a:prstGeom>
          <a:noFill/>
          <a:ln>
            <a:noFill/>
          </a:ln>
        </p:spPr>
        <p:txBody>
          <a:bodyPr spcFirstLastPara="1" wrap="square" lIns="91425" tIns="45700" rIns="90000" bIns="45700" anchor="t" anchorCtr="0">
            <a:noAutofit/>
          </a:bodyPr>
          <a:lstStyle/>
          <a:p>
            <a:pPr algn="ctr">
              <a:buSzPts val="2800"/>
            </a:pPr>
            <a:r>
              <a:rPr lang="fr-FR" sz="2800" b="1" dirty="0">
                <a:solidFill>
                  <a:schemeClr val="accent5"/>
                </a:solidFill>
                <a:latin typeface="Calibri"/>
                <a:cs typeface="Calibri"/>
              </a:rPr>
              <a:t>OMPIC</a:t>
            </a:r>
          </a:p>
          <a:p>
            <a:pPr algn="ctr">
              <a:buSzPts val="2800"/>
            </a:pPr>
            <a:r>
              <a:rPr lang="fr-FR" b="1" i="1" dirty="0">
                <a:solidFill>
                  <a:schemeClr val="accent5"/>
                </a:solidFill>
                <a:ea typeface="Calibri"/>
                <a:cs typeface="Calibri"/>
                <a:sym typeface="Calibri"/>
              </a:rPr>
              <a:t>Office Marocain De La Propriété Industrielle Et Commerciale</a:t>
            </a:r>
            <a:br>
              <a:rPr lang="fr-FR" b="1" i="1" dirty="0">
                <a:solidFill>
                  <a:schemeClr val="accent5"/>
                </a:solidFill>
                <a:latin typeface="Calibri"/>
                <a:ea typeface="Calibri"/>
                <a:cs typeface="Calibri"/>
                <a:sym typeface="Calibri"/>
              </a:rPr>
            </a:br>
            <a:r>
              <a:rPr lang="fr-FR" sz="1400" dirty="0">
                <a:latin typeface="Calibri"/>
                <a:ea typeface="Calibri"/>
                <a:cs typeface="Calibri"/>
                <a:sym typeface="Calibri"/>
              </a:rPr>
              <a:t>Données sur les grandeurs économiques et créations des entreprises</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 name="Google Shape;233;p4"/>
          <p:cNvSpPr/>
          <p:nvPr/>
        </p:nvSpPr>
        <p:spPr>
          <a:xfrm>
            <a:off x="8513021" y="2775488"/>
            <a:ext cx="3240898" cy="736341"/>
          </a:xfrm>
          <a:prstGeom prst="rect">
            <a:avLst/>
          </a:prstGeom>
          <a:noFill/>
          <a:ln>
            <a:noFill/>
          </a:ln>
        </p:spPr>
        <p:txBody>
          <a:bodyPr spcFirstLastPara="1" wrap="square" lIns="91425" tIns="45700" rIns="90000" bIns="45700" anchor="t" anchorCtr="0">
            <a:noAutofit/>
          </a:bodyPr>
          <a:lstStyle/>
          <a:p>
            <a:pPr marL="0" marR="0" lvl="0" indent="0" algn="ctr">
              <a:lnSpc>
                <a:spcPct val="100000"/>
              </a:lnSpc>
              <a:spcBef>
                <a:spcPts val="0"/>
              </a:spcBef>
              <a:spcAft>
                <a:spcPts val="0"/>
              </a:spcAft>
              <a:buClr>
                <a:srgbClr val="C9EDDB"/>
              </a:buClr>
              <a:buSzPts val="3360"/>
              <a:buFont typeface="Calibri"/>
              <a:buNone/>
            </a:pPr>
            <a:r>
              <a:rPr lang="fr-MA" sz="2800" b="1" dirty="0">
                <a:solidFill>
                  <a:schemeClr val="accent5"/>
                </a:solidFill>
                <a:latin typeface="Calibri"/>
                <a:ea typeface="Calibri"/>
                <a:cs typeface="Calibri"/>
                <a:sym typeface="Calibri"/>
              </a:rPr>
              <a:t>CNSS</a:t>
            </a:r>
            <a:endParaRPr sz="1400" b="0" i="0" u="none" strike="noStrike" cap="none" dirty="0">
              <a:solidFill>
                <a:schemeClr val="accent5"/>
              </a:solidFill>
              <a:latin typeface="Arial"/>
              <a:ea typeface="Arial"/>
              <a:cs typeface="Arial"/>
              <a:sym typeface="Arial"/>
            </a:endParaRPr>
          </a:p>
          <a:p>
            <a:pPr lvl="0" algn="ctr">
              <a:buClr>
                <a:srgbClr val="000000"/>
              </a:buClr>
              <a:buSzPts val="1400"/>
            </a:pPr>
            <a:r>
              <a:rPr lang="fr-FR" b="1" i="1" dirty="0">
                <a:solidFill>
                  <a:schemeClr val="accent5"/>
                </a:solidFill>
                <a:ea typeface="Calibri"/>
                <a:cs typeface="Calibri"/>
                <a:sym typeface="Calibri"/>
              </a:rPr>
              <a:t>La Caisse Nationale de Sécurité Sociale</a:t>
            </a:r>
          </a:p>
          <a:p>
            <a:pPr lvl="0" algn="ctr">
              <a:buClr>
                <a:srgbClr val="000000"/>
              </a:buClr>
              <a:buSzPts val="1400"/>
            </a:pPr>
            <a:r>
              <a:rPr lang="fr-FR" sz="1400" u="none" strike="noStrike" cap="none" dirty="0">
                <a:ea typeface="Calibri"/>
                <a:cs typeface="Calibri"/>
                <a:sym typeface="Calibri"/>
              </a:rPr>
              <a:t>Données sur l’emploi (effectifs, stocks, masse salariale, jours travaillé…)</a:t>
            </a:r>
            <a:endParaRPr sz="1400" u="none" strike="noStrike" cap="none" dirty="0">
              <a:ea typeface="Arial"/>
              <a:cs typeface="Arial"/>
              <a:sym typeface="Arial"/>
            </a:endParaRPr>
          </a:p>
        </p:txBody>
      </p:sp>
      <p:sp>
        <p:nvSpPr>
          <p:cNvPr id="20" name="Rectangle 19"/>
          <p:cNvSpPr/>
          <p:nvPr/>
        </p:nvSpPr>
        <p:spPr>
          <a:xfrm>
            <a:off x="2311763" y="5307325"/>
            <a:ext cx="3146239" cy="1508105"/>
          </a:xfrm>
          <a:prstGeom prst="rect">
            <a:avLst/>
          </a:prstGeom>
        </p:spPr>
        <p:txBody>
          <a:bodyPr wrap="square">
            <a:spAutoFit/>
          </a:bodyPr>
          <a:lstStyle/>
          <a:p>
            <a:pPr algn="ctr" defTabSz="932962"/>
            <a:r>
              <a:rPr lang="fr-FR" sz="2800" b="1" dirty="0">
                <a:solidFill>
                  <a:schemeClr val="accent5"/>
                </a:solidFill>
                <a:latin typeface="Calibri"/>
                <a:ea typeface="Calibri"/>
                <a:cs typeface="Calibri"/>
              </a:rPr>
              <a:t>ADII </a:t>
            </a:r>
          </a:p>
          <a:p>
            <a:pPr algn="ctr" defTabSz="932962"/>
            <a:r>
              <a:rPr lang="fr-FR" b="1" i="1" dirty="0">
                <a:solidFill>
                  <a:schemeClr val="accent5"/>
                </a:solidFill>
                <a:ea typeface="Calibri"/>
                <a:cs typeface="Calibri"/>
              </a:rPr>
              <a:t>Administration des douanes et impôts indirects</a:t>
            </a:r>
          </a:p>
          <a:p>
            <a:pPr algn="ctr" defTabSz="932962"/>
            <a:r>
              <a:rPr lang="fr-FR" sz="1400" dirty="0">
                <a:latin typeface="Calibri"/>
                <a:ea typeface="Calibri"/>
                <a:cs typeface="Calibri"/>
              </a:rPr>
              <a:t>Données sur les échanges commerciaux des entreprises industrielles </a:t>
            </a:r>
          </a:p>
        </p:txBody>
      </p:sp>
      <p:pic>
        <p:nvPicPr>
          <p:cNvPr id="21" name="Image 20"/>
          <p:cNvPicPr>
            <a:picLocks noChangeAspect="1"/>
          </p:cNvPicPr>
          <p:nvPr/>
        </p:nvPicPr>
        <p:blipFill>
          <a:blip r:embed="rId7"/>
          <a:stretch>
            <a:fillRect/>
          </a:stretch>
        </p:blipFill>
        <p:spPr>
          <a:xfrm>
            <a:off x="9699508" y="1988069"/>
            <a:ext cx="1026816" cy="799836"/>
          </a:xfrm>
          <a:prstGeom prst="rect">
            <a:avLst/>
          </a:prstGeom>
        </p:spPr>
      </p:pic>
      <p:pic>
        <p:nvPicPr>
          <p:cNvPr id="22" name="Image 21"/>
          <p:cNvPicPr>
            <a:picLocks noChangeAspect="1"/>
          </p:cNvPicPr>
          <p:nvPr/>
        </p:nvPicPr>
        <p:blipFill>
          <a:blip r:embed="rId8"/>
          <a:stretch>
            <a:fillRect/>
          </a:stretch>
        </p:blipFill>
        <p:spPr>
          <a:xfrm>
            <a:off x="5984485" y="2183619"/>
            <a:ext cx="747598" cy="575300"/>
          </a:xfrm>
          <a:prstGeom prst="rect">
            <a:avLst/>
          </a:prstGeom>
        </p:spPr>
      </p:pic>
      <p:pic>
        <p:nvPicPr>
          <p:cNvPr id="23" name="Image 22"/>
          <p:cNvPicPr>
            <a:picLocks noChangeAspect="1"/>
          </p:cNvPicPr>
          <p:nvPr/>
        </p:nvPicPr>
        <p:blipFill>
          <a:blip r:embed="rId9"/>
          <a:stretch>
            <a:fillRect/>
          </a:stretch>
        </p:blipFill>
        <p:spPr>
          <a:xfrm>
            <a:off x="2517648" y="4507563"/>
            <a:ext cx="2842045" cy="898334"/>
          </a:xfrm>
          <a:prstGeom prst="rect">
            <a:avLst/>
          </a:prstGeom>
        </p:spPr>
      </p:pic>
      <p:grpSp>
        <p:nvGrpSpPr>
          <p:cNvPr id="24" name="Groupe 23"/>
          <p:cNvGrpSpPr/>
          <p:nvPr/>
        </p:nvGrpSpPr>
        <p:grpSpPr>
          <a:xfrm>
            <a:off x="5975791" y="4360411"/>
            <a:ext cx="3739734" cy="2453634"/>
            <a:chOff x="5902941" y="3962961"/>
            <a:chExt cx="3739734" cy="2459240"/>
          </a:xfrm>
        </p:grpSpPr>
        <p:sp>
          <p:nvSpPr>
            <p:cNvPr id="25" name="Google Shape;229;p4"/>
            <p:cNvSpPr/>
            <p:nvPr/>
          </p:nvSpPr>
          <p:spPr>
            <a:xfrm>
              <a:off x="5902941" y="3962961"/>
              <a:ext cx="3739734" cy="2459240"/>
            </a:xfrm>
            <a:prstGeom prst="rect">
              <a:avLst/>
            </a:prstGeom>
            <a:solidFill>
              <a:schemeClr val="bg1"/>
            </a:solidFill>
            <a:ln>
              <a:solidFill>
                <a:srgbClr val="002060"/>
              </a:solidFill>
            </a:ln>
          </p:spPr>
          <p:txBody>
            <a:bodyPr spcFirstLastPara="1" wrap="square" lIns="0" tIns="0" rIns="0" bIns="0" anchor="t" anchorCtr="0">
              <a:noAutofit/>
            </a:bodyPr>
            <a:lstStyle/>
            <a:p>
              <a:pPr>
                <a:buSzPts val="1400"/>
              </a:pPr>
              <a:endParaRPr dirty="0">
                <a:latin typeface="Calibri"/>
                <a:ea typeface="Calibri"/>
                <a:cs typeface="Calibri"/>
                <a:sym typeface="Calibri"/>
              </a:endParaRPr>
            </a:p>
          </p:txBody>
        </p:sp>
        <p:sp>
          <p:nvSpPr>
            <p:cNvPr id="26" name="Google Shape;231;p4"/>
            <p:cNvSpPr/>
            <p:nvPr/>
          </p:nvSpPr>
          <p:spPr>
            <a:xfrm>
              <a:off x="6160752" y="5321018"/>
              <a:ext cx="3240898" cy="617295"/>
            </a:xfrm>
            <a:prstGeom prst="rect">
              <a:avLst/>
            </a:prstGeom>
            <a:noFill/>
            <a:ln>
              <a:noFill/>
            </a:ln>
          </p:spPr>
          <p:txBody>
            <a:bodyPr spcFirstLastPara="1" wrap="square" lIns="91425" tIns="45700" rIns="90000" bIns="45700" anchor="t" anchorCtr="0">
              <a:noAutofit/>
            </a:bodyPr>
            <a:lstStyle/>
            <a:p>
              <a:pPr marL="0" marR="0" lvl="0" indent="0" algn="ctr">
                <a:lnSpc>
                  <a:spcPct val="100000"/>
                </a:lnSpc>
                <a:spcBef>
                  <a:spcPts val="0"/>
                </a:spcBef>
                <a:spcAft>
                  <a:spcPts val="0"/>
                </a:spcAft>
                <a:buClr>
                  <a:srgbClr val="C9EDDB"/>
                </a:buClr>
                <a:buSzPts val="3360"/>
                <a:buFont typeface="Calibri"/>
                <a:buNone/>
              </a:pPr>
              <a:r>
                <a:rPr lang="fr-FR" sz="2800" b="1" i="0" u="none" strike="noStrike" cap="none" dirty="0">
                  <a:solidFill>
                    <a:schemeClr val="accent5"/>
                  </a:solidFill>
                  <a:latin typeface="Calibri"/>
                  <a:ea typeface="Calibri"/>
                  <a:cs typeface="Calibri"/>
                  <a:sym typeface="Calibri"/>
                </a:rPr>
                <a:t>Office des changes </a:t>
              </a:r>
            </a:p>
            <a:p>
              <a:pPr marL="0" marR="0" lvl="0" indent="0" algn="ctr">
                <a:lnSpc>
                  <a:spcPct val="100000"/>
                </a:lnSpc>
                <a:spcBef>
                  <a:spcPts val="0"/>
                </a:spcBef>
                <a:spcAft>
                  <a:spcPts val="0"/>
                </a:spcAft>
                <a:buClr>
                  <a:srgbClr val="C9EDDB"/>
                </a:buClr>
                <a:buSzPts val="3360"/>
                <a:buFont typeface="Calibri"/>
                <a:buNone/>
              </a:pPr>
              <a:r>
                <a:rPr lang="fr-FR" sz="1400" u="none" strike="noStrike" cap="none" dirty="0">
                  <a:latin typeface="Calibri"/>
                  <a:ea typeface="Calibri"/>
                  <a:cs typeface="Calibri"/>
                  <a:sym typeface="Calibri"/>
                </a:rPr>
                <a:t>Données sur les échanges commerciaux du Maroc des biens et services</a:t>
              </a:r>
              <a:endParaRPr sz="1400" u="none" strike="noStrike" cap="none" dirty="0">
                <a:latin typeface="Arial"/>
                <a:ea typeface="Arial"/>
                <a:cs typeface="Arial"/>
                <a:sym typeface="Arial"/>
              </a:endParaRPr>
            </a:p>
          </p:txBody>
        </p:sp>
        <p:pic>
          <p:nvPicPr>
            <p:cNvPr id="27" name="Image 26"/>
            <p:cNvPicPr>
              <a:picLocks noChangeAspect="1"/>
            </p:cNvPicPr>
            <p:nvPr/>
          </p:nvPicPr>
          <p:blipFill>
            <a:blip r:embed="rId10"/>
            <a:stretch>
              <a:fillRect/>
            </a:stretch>
          </p:blipFill>
          <p:spPr>
            <a:xfrm>
              <a:off x="7164496" y="4220035"/>
              <a:ext cx="1075997" cy="1075997"/>
            </a:xfrm>
            <a:prstGeom prst="rect">
              <a:avLst/>
            </a:prstGeom>
            <a:solidFill>
              <a:schemeClr val="bg1"/>
            </a:solidFill>
            <a:ln>
              <a:noFill/>
            </a:ln>
          </p:spPr>
        </p:pic>
      </p:grpSp>
      <p:pic>
        <p:nvPicPr>
          <p:cNvPr id="28" name="Image 27"/>
          <p:cNvPicPr>
            <a:picLocks noChangeAspect="1"/>
          </p:cNvPicPr>
          <p:nvPr/>
        </p:nvPicPr>
        <p:blipFill>
          <a:blip r:embed="rId11"/>
          <a:stretch>
            <a:fillRect/>
          </a:stretch>
        </p:blipFill>
        <p:spPr>
          <a:xfrm>
            <a:off x="2550427" y="2105497"/>
            <a:ext cx="441922" cy="472604"/>
          </a:xfrm>
          <a:prstGeom prst="rect">
            <a:avLst/>
          </a:prstGeom>
        </p:spPr>
      </p:pic>
    </p:spTree>
    <p:extLst>
      <p:ext uri="{BB962C8B-B14F-4D97-AF65-F5344CB8AC3E}">
        <p14:creationId xmlns:p14="http://schemas.microsoft.com/office/powerpoint/2010/main" val="68255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1" name="Titre 1">
            <a:extLst>
              <a:ext uri="{FF2B5EF4-FFF2-40B4-BE49-F238E27FC236}">
                <a16:creationId xmlns:a16="http://schemas.microsoft.com/office/drawing/2014/main" id="{6683AD82-8BDE-44DF-8D4A-53C27FF36295}"/>
              </a:ext>
            </a:extLst>
          </p:cNvPr>
          <p:cNvSpPr txBox="1">
            <a:spLocks/>
          </p:cNvSpPr>
          <p:nvPr/>
        </p:nvSpPr>
        <p:spPr bwMode="auto">
          <a:xfrm>
            <a:off x="4305092" y="1241527"/>
            <a:ext cx="7237989"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defRPr/>
            </a:pPr>
            <a:r>
              <a:rPr lang="fr-FR" sz="2800" kern="0" dirty="0">
                <a:solidFill>
                  <a:srgbClr val="182B3B"/>
                </a:solidFill>
              </a:rPr>
              <a:t>Enquêtes industrielles </a:t>
            </a:r>
          </a:p>
        </p:txBody>
      </p:sp>
      <p:sp>
        <p:nvSpPr>
          <p:cNvPr id="12" name="ZoneTexte 11"/>
          <p:cNvSpPr txBox="1"/>
          <p:nvPr/>
        </p:nvSpPr>
        <p:spPr>
          <a:xfrm>
            <a:off x="341539" y="1816648"/>
            <a:ext cx="9489101" cy="923330"/>
          </a:xfrm>
          <a:prstGeom prst="rect">
            <a:avLst/>
          </a:prstGeom>
          <a:noFill/>
        </p:spPr>
        <p:txBody>
          <a:bodyPr wrap="square" rtlCol="0">
            <a:spAutoFit/>
          </a:bodyPr>
          <a:lstStyle/>
          <a:p>
            <a:pPr marL="457200" indent="-457200" algn="just">
              <a:buFont typeface="Wingdings" panose="05000000000000000000" pitchFamily="2" charset="2"/>
              <a:buChar char="§"/>
            </a:pPr>
            <a:r>
              <a:rPr lang="fr-FR" b="1" dirty="0">
                <a:solidFill>
                  <a:srgbClr val="182B3B"/>
                </a:solidFill>
              </a:rPr>
              <a:t>Le Ministère de l'Industrie et du Commerce réalise depuis les années 70, une enquête annuelle auprès des entreprises industrielles implantées sur l'ensemble du territoire marocain. </a:t>
            </a:r>
          </a:p>
        </p:txBody>
      </p:sp>
      <p:sp>
        <p:nvSpPr>
          <p:cNvPr id="13" name="ZoneTexte 12"/>
          <p:cNvSpPr txBox="1"/>
          <p:nvPr/>
        </p:nvSpPr>
        <p:spPr>
          <a:xfrm>
            <a:off x="341539" y="2710041"/>
            <a:ext cx="9082613" cy="369332"/>
          </a:xfrm>
          <a:prstGeom prst="rect">
            <a:avLst/>
          </a:prstGeom>
          <a:noFill/>
        </p:spPr>
        <p:txBody>
          <a:bodyPr wrap="square" rtlCol="0">
            <a:spAutoFit/>
          </a:bodyPr>
          <a:lstStyle/>
          <a:p>
            <a:pPr marL="457200" indent="-457200" algn="just">
              <a:buFont typeface="Wingdings" panose="05000000000000000000" pitchFamily="2" charset="2"/>
              <a:buChar char="§"/>
            </a:pPr>
            <a:r>
              <a:rPr lang="fr-FR" b="1" dirty="0">
                <a:solidFill>
                  <a:srgbClr val="182B3B"/>
                </a:solidFill>
              </a:rPr>
              <a:t>Edition 2023 (données 2022) : 1</a:t>
            </a:r>
            <a:r>
              <a:rPr lang="fr-FR" b="1" baseline="30000" dirty="0">
                <a:solidFill>
                  <a:srgbClr val="182B3B"/>
                </a:solidFill>
              </a:rPr>
              <a:t>ère</a:t>
            </a:r>
            <a:r>
              <a:rPr lang="fr-FR" b="1" dirty="0">
                <a:solidFill>
                  <a:srgbClr val="182B3B"/>
                </a:solidFill>
              </a:rPr>
              <a:t> édition du Baromètre de l’Industrie Marocaine </a:t>
            </a:r>
          </a:p>
        </p:txBody>
      </p:sp>
      <p:sp>
        <p:nvSpPr>
          <p:cNvPr id="14" name="ZoneTexte 13"/>
          <p:cNvSpPr txBox="1"/>
          <p:nvPr/>
        </p:nvSpPr>
        <p:spPr>
          <a:xfrm>
            <a:off x="2574320" y="3364889"/>
            <a:ext cx="3882237" cy="1323439"/>
          </a:xfrm>
          <a:prstGeom prst="rect">
            <a:avLst/>
          </a:prstGeom>
          <a:noFill/>
        </p:spPr>
        <p:txBody>
          <a:bodyPr wrap="square" rtlCol="0">
            <a:spAutoFit/>
          </a:bodyPr>
          <a:lstStyle/>
          <a:p>
            <a:pPr marL="457200" indent="-457200" algn="just">
              <a:buFont typeface="Wingdings" panose="05000000000000000000" pitchFamily="2" charset="2"/>
              <a:buChar char="§"/>
            </a:pPr>
            <a:r>
              <a:rPr lang="fr-FR" sz="1600" b="1" dirty="0">
                <a:solidFill>
                  <a:srgbClr val="182B3B"/>
                </a:solidFill>
              </a:rPr>
              <a:t>Cible : 11 000 entreprises </a:t>
            </a:r>
          </a:p>
          <a:p>
            <a:pPr marL="457200" indent="-457200" algn="just">
              <a:buFont typeface="Wingdings" panose="05000000000000000000" pitchFamily="2" charset="2"/>
              <a:buChar char="§"/>
            </a:pPr>
            <a:r>
              <a:rPr lang="fr-FR" sz="1600" b="1" dirty="0">
                <a:solidFill>
                  <a:srgbClr val="182B3B"/>
                </a:solidFill>
              </a:rPr>
              <a:t>Taux de Réponse : 80% </a:t>
            </a:r>
          </a:p>
          <a:p>
            <a:pPr marL="457200" indent="-457200" algn="just">
              <a:buFont typeface="Wingdings" panose="05000000000000000000" pitchFamily="2" charset="2"/>
              <a:buChar char="§"/>
            </a:pPr>
            <a:r>
              <a:rPr lang="fr-FR" sz="1600" b="1" dirty="0">
                <a:solidFill>
                  <a:srgbClr val="182B3B"/>
                </a:solidFill>
              </a:rPr>
              <a:t>120 enquêteurs</a:t>
            </a:r>
          </a:p>
          <a:p>
            <a:pPr marL="457200" indent="-457200" algn="just">
              <a:buFont typeface="Wingdings" panose="05000000000000000000" pitchFamily="2" charset="2"/>
              <a:buChar char="§"/>
            </a:pPr>
            <a:r>
              <a:rPr lang="fr-FR" sz="1600" b="1" dirty="0">
                <a:solidFill>
                  <a:srgbClr val="182B3B"/>
                </a:solidFill>
              </a:rPr>
              <a:t>100% digital </a:t>
            </a:r>
          </a:p>
          <a:p>
            <a:pPr marL="457200" indent="-457200" algn="just">
              <a:buFont typeface="Wingdings" panose="05000000000000000000" pitchFamily="2" charset="2"/>
              <a:buChar char="§"/>
            </a:pPr>
            <a:r>
              <a:rPr lang="fr-FR" sz="1600" b="1" dirty="0">
                <a:solidFill>
                  <a:srgbClr val="182B3B"/>
                </a:solidFill>
              </a:rPr>
              <a:t>1</a:t>
            </a:r>
            <a:r>
              <a:rPr lang="fr-FR" sz="1600" b="1" baseline="30000" dirty="0">
                <a:solidFill>
                  <a:srgbClr val="182B3B"/>
                </a:solidFill>
              </a:rPr>
              <a:t>ère</a:t>
            </a:r>
            <a:r>
              <a:rPr lang="fr-FR" sz="1600" b="1" dirty="0">
                <a:solidFill>
                  <a:srgbClr val="182B3B"/>
                </a:solidFill>
              </a:rPr>
              <a:t> édition avec accès aux entreprises </a:t>
            </a:r>
          </a:p>
        </p:txBody>
      </p:sp>
      <p:sp>
        <p:nvSpPr>
          <p:cNvPr id="15" name="Rectangle 14"/>
          <p:cNvSpPr/>
          <p:nvPr/>
        </p:nvSpPr>
        <p:spPr>
          <a:xfrm>
            <a:off x="1804594" y="5197503"/>
            <a:ext cx="6222280" cy="1323439"/>
          </a:xfrm>
          <a:prstGeom prst="rect">
            <a:avLst/>
          </a:prstGeom>
          <a:noFill/>
          <a:ln w="12700">
            <a:solidFill>
              <a:schemeClr val="tx1"/>
            </a:solidFill>
            <a:prstDash val="dashDot"/>
          </a:ln>
        </p:spPr>
        <p:txBody>
          <a:bodyPr wrap="square" rtlCol="0">
            <a:spAutoFit/>
          </a:bodyPr>
          <a:lstStyle/>
          <a:p>
            <a:pPr algn="just"/>
            <a:r>
              <a:rPr lang="fr-FR" sz="1600" b="1" dirty="0">
                <a:solidFill>
                  <a:srgbClr val="182B3B"/>
                </a:solidFill>
              </a:rPr>
              <a:t>Le Baromètre, résultat de cette enquête, va au-delà des chiffres en fournissant des analyses thématiques approfondies. Ces analyses, axées sur des sujets stratégiques tels que les exportations, l'emploi, le genre, l'origine du capital social et la structure des entreprises industrielles, offrent un éclairage précieux pour les décideurs!</a:t>
            </a:r>
          </a:p>
        </p:txBody>
      </p:sp>
      <p:pic>
        <p:nvPicPr>
          <p:cNvPr id="16" name="Image 10"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3257" y="3035449"/>
            <a:ext cx="2026892" cy="287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p:cNvPicPr>
            <a:picLocks noChangeAspect="1"/>
          </p:cNvPicPr>
          <p:nvPr/>
        </p:nvPicPr>
        <p:blipFill>
          <a:blip r:embed="rId8"/>
          <a:stretch>
            <a:fillRect/>
          </a:stretch>
        </p:blipFill>
        <p:spPr>
          <a:xfrm>
            <a:off x="9901529" y="1816648"/>
            <a:ext cx="2022210" cy="2842969"/>
          </a:xfrm>
          <a:prstGeom prst="rect">
            <a:avLst/>
          </a:prstGeom>
        </p:spPr>
      </p:pic>
    </p:spTree>
    <p:extLst>
      <p:ext uri="{BB962C8B-B14F-4D97-AF65-F5344CB8AC3E}">
        <p14:creationId xmlns:p14="http://schemas.microsoft.com/office/powerpoint/2010/main" val="414713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sp>
        <p:nvSpPr>
          <p:cNvPr id="11" name="Titre 1">
            <a:extLst>
              <a:ext uri="{FF2B5EF4-FFF2-40B4-BE49-F238E27FC236}">
                <a16:creationId xmlns:a16="http://schemas.microsoft.com/office/drawing/2014/main" id="{6683AD82-8BDE-44DF-8D4A-53C27FF36295}"/>
              </a:ext>
            </a:extLst>
          </p:cNvPr>
          <p:cNvSpPr txBox="1">
            <a:spLocks/>
          </p:cNvSpPr>
          <p:nvPr/>
        </p:nvSpPr>
        <p:spPr bwMode="auto">
          <a:xfrm>
            <a:off x="4771234" y="1283836"/>
            <a:ext cx="732639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4450" rIns="18000" bIns="18000" numCol="1" anchor="ctr" anchorCtr="0" compatLnSpc="1">
            <a:prstTxWarp prst="textNoShape">
              <a:avLst/>
            </a:prstTxWarp>
          </a:bodyPr>
          <a:lstStyle>
            <a:lvl1pPr algn="l" rtl="0" eaLnBrk="1" fontAlgn="base" hangingPunct="1">
              <a:lnSpc>
                <a:spcPct val="90000"/>
              </a:lnSpc>
              <a:spcBef>
                <a:spcPct val="0"/>
              </a:spcBef>
              <a:spcAft>
                <a:spcPct val="0"/>
              </a:spcAft>
              <a:defRPr sz="2000" b="1">
                <a:solidFill>
                  <a:schemeClr val="tx1"/>
                </a:solidFill>
                <a:latin typeface="Calibri" panose="020F0502020204030204" pitchFamily="34" charset="0"/>
                <a:ea typeface="+mj-ea"/>
                <a:cs typeface="+mj-cs"/>
              </a:defRPr>
            </a:lvl1pPr>
            <a:lvl2pPr algn="l" rtl="0" eaLnBrk="1" fontAlgn="base" hangingPunct="1">
              <a:lnSpc>
                <a:spcPct val="105000"/>
              </a:lnSpc>
              <a:spcBef>
                <a:spcPct val="0"/>
              </a:spcBef>
              <a:spcAft>
                <a:spcPct val="0"/>
              </a:spcAft>
              <a:defRPr b="1">
                <a:solidFill>
                  <a:srgbClr val="003366"/>
                </a:solidFill>
                <a:latin typeface="Arial" charset="0"/>
              </a:defRPr>
            </a:lvl2pPr>
            <a:lvl3pPr algn="l" rtl="0" eaLnBrk="1" fontAlgn="base" hangingPunct="1">
              <a:lnSpc>
                <a:spcPct val="105000"/>
              </a:lnSpc>
              <a:spcBef>
                <a:spcPct val="0"/>
              </a:spcBef>
              <a:spcAft>
                <a:spcPct val="0"/>
              </a:spcAft>
              <a:defRPr b="1">
                <a:solidFill>
                  <a:srgbClr val="003366"/>
                </a:solidFill>
                <a:latin typeface="Arial" charset="0"/>
              </a:defRPr>
            </a:lvl3pPr>
            <a:lvl4pPr algn="l" rtl="0" eaLnBrk="1" fontAlgn="base" hangingPunct="1">
              <a:lnSpc>
                <a:spcPct val="105000"/>
              </a:lnSpc>
              <a:spcBef>
                <a:spcPct val="0"/>
              </a:spcBef>
              <a:spcAft>
                <a:spcPct val="0"/>
              </a:spcAft>
              <a:defRPr b="1">
                <a:solidFill>
                  <a:srgbClr val="003366"/>
                </a:solidFill>
                <a:latin typeface="Arial" charset="0"/>
              </a:defRPr>
            </a:lvl4pPr>
            <a:lvl5pPr algn="l" rtl="0" eaLnBrk="1" fontAlgn="base" hangingPunct="1">
              <a:lnSpc>
                <a:spcPct val="105000"/>
              </a:lnSpc>
              <a:spcBef>
                <a:spcPct val="0"/>
              </a:spcBef>
              <a:spcAft>
                <a:spcPct val="0"/>
              </a:spcAft>
              <a:defRPr b="1">
                <a:solidFill>
                  <a:srgbClr val="003366"/>
                </a:solidFill>
                <a:latin typeface="Arial" charset="0"/>
              </a:defRPr>
            </a:lvl5pPr>
            <a:lvl6pPr marL="457200" algn="l" rtl="0" eaLnBrk="1" fontAlgn="base" hangingPunct="1">
              <a:lnSpc>
                <a:spcPct val="105000"/>
              </a:lnSpc>
              <a:spcBef>
                <a:spcPct val="0"/>
              </a:spcBef>
              <a:spcAft>
                <a:spcPct val="0"/>
              </a:spcAft>
              <a:defRPr b="1">
                <a:solidFill>
                  <a:srgbClr val="003366"/>
                </a:solidFill>
                <a:latin typeface="Arial" charset="0"/>
              </a:defRPr>
            </a:lvl6pPr>
            <a:lvl7pPr marL="914400" algn="l" rtl="0" eaLnBrk="1" fontAlgn="base" hangingPunct="1">
              <a:lnSpc>
                <a:spcPct val="105000"/>
              </a:lnSpc>
              <a:spcBef>
                <a:spcPct val="0"/>
              </a:spcBef>
              <a:spcAft>
                <a:spcPct val="0"/>
              </a:spcAft>
              <a:defRPr b="1">
                <a:solidFill>
                  <a:srgbClr val="003366"/>
                </a:solidFill>
                <a:latin typeface="Arial" charset="0"/>
              </a:defRPr>
            </a:lvl7pPr>
            <a:lvl8pPr marL="1371600" algn="l" rtl="0" eaLnBrk="1" fontAlgn="base" hangingPunct="1">
              <a:lnSpc>
                <a:spcPct val="105000"/>
              </a:lnSpc>
              <a:spcBef>
                <a:spcPct val="0"/>
              </a:spcBef>
              <a:spcAft>
                <a:spcPct val="0"/>
              </a:spcAft>
              <a:defRPr b="1">
                <a:solidFill>
                  <a:srgbClr val="003366"/>
                </a:solidFill>
                <a:latin typeface="Arial" charset="0"/>
              </a:defRPr>
            </a:lvl8pPr>
            <a:lvl9pPr marL="1828800" algn="l" rtl="0" eaLnBrk="1" fontAlgn="base" hangingPunct="1">
              <a:lnSpc>
                <a:spcPct val="105000"/>
              </a:lnSpc>
              <a:spcBef>
                <a:spcPct val="0"/>
              </a:spcBef>
              <a:spcAft>
                <a:spcPct val="0"/>
              </a:spcAft>
              <a:defRPr b="1">
                <a:solidFill>
                  <a:srgbClr val="003366"/>
                </a:solidFill>
                <a:latin typeface="Arial" charset="0"/>
              </a:defRPr>
            </a:lvl9pPr>
          </a:lstStyle>
          <a:p>
            <a:pPr>
              <a:defRPr/>
            </a:pPr>
            <a:r>
              <a:rPr lang="fr-FR" sz="2800" kern="0" dirty="0">
                <a:solidFill>
                  <a:srgbClr val="182B3B"/>
                </a:solidFill>
              </a:rPr>
              <a:t>Enquêtes industrielles </a:t>
            </a:r>
          </a:p>
        </p:txBody>
      </p:sp>
      <p:sp>
        <p:nvSpPr>
          <p:cNvPr id="12" name="ZoneTexte 11"/>
          <p:cNvSpPr txBox="1"/>
          <p:nvPr/>
        </p:nvSpPr>
        <p:spPr>
          <a:xfrm>
            <a:off x="607676" y="1945614"/>
            <a:ext cx="11325987" cy="1015663"/>
          </a:xfrm>
          <a:prstGeom prst="rect">
            <a:avLst/>
          </a:prstGeom>
          <a:noFill/>
        </p:spPr>
        <p:txBody>
          <a:bodyPr wrap="square" rtlCol="0">
            <a:spAutoFit/>
          </a:bodyPr>
          <a:lstStyle/>
          <a:p>
            <a:pPr marL="457200" indent="-457200" algn="just">
              <a:buFont typeface="Wingdings" panose="05000000000000000000" pitchFamily="2" charset="2"/>
              <a:buChar char="§"/>
            </a:pPr>
            <a:r>
              <a:rPr lang="fr-FR" sz="2000" b="1" dirty="0">
                <a:solidFill>
                  <a:srgbClr val="182B3B"/>
                </a:solidFill>
              </a:rPr>
              <a:t>Les enquêtes industrielles permettent le suivi annuel d’un ensemble d’indicateurs relatifs à l’identification, la production, les données financières et l’emploi des entreprises industrielles du Maroc. </a:t>
            </a:r>
          </a:p>
        </p:txBody>
      </p:sp>
      <p:graphicFrame>
        <p:nvGraphicFramePr>
          <p:cNvPr id="13" name="Diagramme 12"/>
          <p:cNvGraphicFramePr/>
          <p:nvPr>
            <p:extLst>
              <p:ext uri="{D42A27DB-BD31-4B8C-83A1-F6EECF244321}">
                <p14:modId xmlns:p14="http://schemas.microsoft.com/office/powerpoint/2010/main" val="941671276"/>
              </p:ext>
            </p:extLst>
          </p:nvPr>
        </p:nvGraphicFramePr>
        <p:xfrm>
          <a:off x="1444152" y="2721108"/>
          <a:ext cx="9189650" cy="4256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7149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9" name="Image 8" descr="D:\dossiers à copier\communication interne\charte de com interne\V4\Logo MIC ar - amazigh v2 final.png"/>
          <p:cNvPicPr/>
          <p:nvPr/>
        </p:nvPicPr>
        <p:blipFill rotWithShape="1">
          <a:blip r:embed="rId6" cstate="print">
            <a:extLst>
              <a:ext uri="{28A0092B-C50C-407E-A947-70E740481C1C}">
                <a14:useLocalDpi xmlns:a14="http://schemas.microsoft.com/office/drawing/2010/main" val="0"/>
              </a:ext>
            </a:extLst>
          </a:blip>
          <a:srcRect t="8727" b="14908"/>
          <a:stretch/>
        </p:blipFill>
        <p:spPr bwMode="auto">
          <a:xfrm>
            <a:off x="5459125" y="450447"/>
            <a:ext cx="3052445" cy="604520"/>
          </a:xfrm>
          <a:prstGeom prst="rect">
            <a:avLst/>
          </a:prstGeom>
          <a:noFill/>
          <a:ln>
            <a:noFill/>
          </a:ln>
          <a:extLst>
            <a:ext uri="{53640926-AAD7-44D8-BBD7-CCE9431645EC}">
              <a14:shadowObscured xmlns:a14="http://schemas.microsoft.com/office/drawing/2010/main"/>
            </a:ext>
          </a:extLst>
        </p:spPr>
      </p:pic>
      <p:grpSp>
        <p:nvGrpSpPr>
          <p:cNvPr id="10" name="Groupe 9"/>
          <p:cNvGrpSpPr/>
          <p:nvPr/>
        </p:nvGrpSpPr>
        <p:grpSpPr>
          <a:xfrm>
            <a:off x="835903" y="2624005"/>
            <a:ext cx="10446000" cy="1569660"/>
            <a:chOff x="1855433" y="2370489"/>
            <a:chExt cx="8100230" cy="1569660"/>
          </a:xfrm>
        </p:grpSpPr>
        <p:grpSp>
          <p:nvGrpSpPr>
            <p:cNvPr id="11" name="Groupe 10"/>
            <p:cNvGrpSpPr/>
            <p:nvPr/>
          </p:nvGrpSpPr>
          <p:grpSpPr>
            <a:xfrm>
              <a:off x="2827126" y="2370489"/>
              <a:ext cx="6156842" cy="1569660"/>
              <a:chOff x="2789043" y="2370489"/>
              <a:chExt cx="5886602" cy="1569660"/>
            </a:xfrm>
          </p:grpSpPr>
          <p:sp>
            <p:nvSpPr>
              <p:cNvPr id="18" name="Rectangle 17"/>
              <p:cNvSpPr/>
              <p:nvPr/>
            </p:nvSpPr>
            <p:spPr>
              <a:xfrm>
                <a:off x="2895537" y="2743200"/>
                <a:ext cx="5673615" cy="824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2060"/>
                  </a:solidFill>
                </a:endParaRPr>
              </a:p>
            </p:txBody>
          </p:sp>
          <p:sp>
            <p:nvSpPr>
              <p:cNvPr id="19" name="ZoneTexte 18"/>
              <p:cNvSpPr txBox="1"/>
              <p:nvPr/>
            </p:nvSpPr>
            <p:spPr>
              <a:xfrm>
                <a:off x="2789043" y="2370489"/>
                <a:ext cx="5886602" cy="1569660"/>
              </a:xfrm>
              <a:prstGeom prst="rect">
                <a:avLst/>
              </a:prstGeom>
              <a:noFill/>
            </p:spPr>
            <p:txBody>
              <a:bodyPr wrap="square" rtlCol="0" anchor="ctr">
                <a:spAutoFit/>
              </a:bodyPr>
              <a:lstStyle/>
              <a:p>
                <a:pPr algn="ctr"/>
                <a:r>
                  <a:rPr lang="fr-FR" sz="3200" b="1" cap="all" dirty="0">
                    <a:solidFill>
                      <a:srgbClr val="002060"/>
                    </a:solidFill>
                    <a:effectLst>
                      <a:outerShdw blurRad="38100" dist="38100" dir="2700000" algn="tl">
                        <a:srgbClr val="000000">
                          <a:alpha val="43137"/>
                        </a:srgbClr>
                      </a:outerShdw>
                    </a:effectLst>
                  </a:rPr>
                  <a:t>Rôle des statistiques dans le </a:t>
                </a:r>
                <a:r>
                  <a:rPr lang="fr-MA" sz="3200" b="1" cap="all" dirty="0">
                    <a:solidFill>
                      <a:srgbClr val="002060"/>
                    </a:solidFill>
                    <a:effectLst>
                      <a:outerShdw blurRad="38100" dist="38100" dir="2700000" algn="tl">
                        <a:srgbClr val="000000">
                          <a:alpha val="43137"/>
                        </a:srgbClr>
                      </a:outerShdw>
                    </a:effectLst>
                  </a:rPr>
                  <a:t>renforcement de l’efficacité des politiques publiques </a:t>
                </a:r>
                <a:r>
                  <a:rPr lang="fr-FR" sz="3200" b="1" cap="all" dirty="0">
                    <a:solidFill>
                      <a:srgbClr val="002060"/>
                    </a:solidFill>
                    <a:effectLst>
                      <a:outerShdw blurRad="38100" dist="38100" dir="2700000" algn="tl">
                        <a:srgbClr val="000000">
                          <a:alpha val="43137"/>
                        </a:srgbClr>
                      </a:outerShdw>
                    </a:effectLst>
                  </a:rPr>
                  <a:t> </a:t>
                </a:r>
              </a:p>
            </p:txBody>
          </p:sp>
        </p:grpSp>
        <p:grpSp>
          <p:nvGrpSpPr>
            <p:cNvPr id="12" name="Groupe 11"/>
            <p:cNvGrpSpPr/>
            <p:nvPr/>
          </p:nvGrpSpPr>
          <p:grpSpPr>
            <a:xfrm>
              <a:off x="1855433" y="2699865"/>
              <a:ext cx="1083076" cy="910908"/>
              <a:chOff x="12665805" y="2355066"/>
              <a:chExt cx="1083076" cy="910908"/>
            </a:xfrm>
          </p:grpSpPr>
          <p:sp>
            <p:nvSpPr>
              <p:cNvPr id="16" name="Triangle isocèle 15"/>
              <p:cNvSpPr/>
              <p:nvPr/>
            </p:nvSpPr>
            <p:spPr>
              <a:xfrm rot="16200000">
                <a:off x="12640507" y="2380365"/>
                <a:ext cx="910907" cy="8603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sp>
            <p:nvSpPr>
              <p:cNvPr id="17" name="Triangle isocèle 16"/>
              <p:cNvSpPr/>
              <p:nvPr/>
            </p:nvSpPr>
            <p:spPr>
              <a:xfrm rot="16200000">
                <a:off x="12875799" y="2392892"/>
                <a:ext cx="910908" cy="835256"/>
              </a:xfrm>
              <a:prstGeom prst="triangl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grpSp>
        <p:grpSp>
          <p:nvGrpSpPr>
            <p:cNvPr id="13" name="Groupe 12"/>
            <p:cNvGrpSpPr/>
            <p:nvPr/>
          </p:nvGrpSpPr>
          <p:grpSpPr>
            <a:xfrm flipH="1">
              <a:off x="8872587" y="2699865"/>
              <a:ext cx="1083076" cy="910908"/>
              <a:chOff x="12665805" y="2355066"/>
              <a:chExt cx="1083076" cy="910908"/>
            </a:xfrm>
          </p:grpSpPr>
          <p:sp>
            <p:nvSpPr>
              <p:cNvPr id="14" name="Triangle isocèle 13"/>
              <p:cNvSpPr/>
              <p:nvPr/>
            </p:nvSpPr>
            <p:spPr>
              <a:xfrm rot="16200000">
                <a:off x="12640507" y="2380365"/>
                <a:ext cx="910907" cy="8603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sp>
            <p:nvSpPr>
              <p:cNvPr id="15" name="Triangle isocèle 14"/>
              <p:cNvSpPr/>
              <p:nvPr/>
            </p:nvSpPr>
            <p:spPr>
              <a:xfrm rot="16200000">
                <a:off x="12875799" y="2392892"/>
                <a:ext cx="910908" cy="835256"/>
              </a:xfrm>
              <a:prstGeom prst="triangl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rgbClr val="002060"/>
                  </a:solidFill>
                </a:endParaRPr>
              </a:p>
            </p:txBody>
          </p:sp>
        </p:grpSp>
      </p:grpSp>
    </p:spTree>
    <p:extLst>
      <p:ext uri="{BB962C8B-B14F-4D97-AF65-F5344CB8AC3E}">
        <p14:creationId xmlns:p14="http://schemas.microsoft.com/office/powerpoint/2010/main" val="11678530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1008</Words>
  <Application>Microsoft Office PowerPoint</Application>
  <PresentationFormat>Grand écran</PresentationFormat>
  <Paragraphs>106</Paragraphs>
  <Slides>14</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Arial Black</vt:lpstr>
      <vt:lpstr>Cairo Light</vt:lpstr>
      <vt:lpstr>Calibri</vt:lpstr>
      <vt:lpstr>Calibri Light</vt:lpstr>
      <vt:lpstr>Perpetua</vt:lpstr>
      <vt:lpstr>Roboto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Belyagou Hanane</cp:lastModifiedBy>
  <cp:revision>38</cp:revision>
  <dcterms:created xsi:type="dcterms:W3CDTF">2025-10-16T09:13:00Z</dcterms:created>
  <dcterms:modified xsi:type="dcterms:W3CDTF">2025-10-20T12:15:59Z</dcterms:modified>
</cp:coreProperties>
</file>